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82" r:id="rId3"/>
  </p:sldMasterIdLst>
  <p:notesMasterIdLst>
    <p:notesMasterId r:id="rId3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9144000" cy="5143500" type="screen16x9"/>
  <p:notesSz cx="6858000" cy="9144000"/>
  <p:embeddedFontLst>
    <p:embeddedFont>
      <p:font typeface="Avenir" panose="02000503020000020003" pitchFamily="2" charset="0"/>
      <p:regular r:id="rId33"/>
      <p:italic r:id="rId34"/>
    </p:embeddedFont>
    <p:embeddedFont>
      <p:font typeface="Gentium Basic" panose="02000503060000020004" pitchFamily="2" charset="77"/>
      <p:regular r:id="rId35"/>
      <p:bold r:id="rId36"/>
      <p:italic r:id="rId37"/>
      <p:boldItalic r:id="rId38"/>
    </p:embeddedFont>
    <p:embeddedFont>
      <p:font typeface="Georgia" panose="02040502050405020303" pitchFamily="18"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9730b6507_2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g119730b6507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19730b6507_2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119730b6507_2_2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9730b6507_2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119730b6507_2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9730b6507_2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119730b6507_2_2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9730b6507_2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g119730b6507_2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19730b6507_2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g119730b6507_2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9730b6507_2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1" name="Google Shape;321;g119730b6507_2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19730b6507_2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0" name="Google Shape;330;g119730b6507_2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19730b6507_2_2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g119730b6507_2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19730b6507_2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German-American automotive company Daimler Chrysler has a patent for making an abaca reinforced polypropylene composite through a compression molding process 16. This is a biocomposite intended for exterior protection for the underfloor in ordinary passenger vehicles 15. Furthermore one can also find abaca in other parts of Daimler Chrysler produced cars. The company also uses an abaca reinforced polypropylene material for covering the spare wheel in some of their products 2 . </a:t>
            </a:r>
            <a:endParaRPr/>
          </a:p>
        </p:txBody>
      </p:sp>
      <p:sp>
        <p:nvSpPr>
          <p:cNvPr id="348" name="Google Shape;348;g119730b6507_2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19730b6507_2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industries participate in this.</a:t>
            </a:r>
            <a:endParaRPr/>
          </a:p>
        </p:txBody>
      </p:sp>
      <p:sp>
        <p:nvSpPr>
          <p:cNvPr id="356" name="Google Shape;356;g119730b6507_2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9730b6507_2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g119730b6507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19730b6507_2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119730b6507_2_29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9730b6507_2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119730b6507_2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9730b6507_2_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g119730b6507_2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19730b6507_2_3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1" name="Google Shape;391;g119730b6507_2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19730b6507_2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1150" algn="l" rtl="0">
              <a:lnSpc>
                <a:spcPct val="110000"/>
              </a:lnSpc>
              <a:spcBef>
                <a:spcPts val="0"/>
              </a:spcBef>
              <a:spcAft>
                <a:spcPts val="0"/>
              </a:spcAft>
              <a:buClr>
                <a:srgbClr val="5D89A2"/>
              </a:buClr>
              <a:buSzPts val="1300"/>
              <a:buChar char="•"/>
            </a:pPr>
            <a:r>
              <a:rPr lang="en" sz="1300">
                <a:solidFill>
                  <a:srgbClr val="5D89A2"/>
                </a:solidFill>
                <a:latin typeface="Avenir"/>
                <a:ea typeface="Avenir"/>
                <a:cs typeface="Avenir"/>
                <a:sym typeface="Avenir"/>
              </a:rPr>
              <a:t>Planting abaca can minimize erosion and sedimentation problems in coastal areas which are important breeding places for sea fishes. </a:t>
            </a:r>
            <a:endParaRPr sz="1300">
              <a:solidFill>
                <a:srgbClr val="5D89A2"/>
              </a:solidFill>
              <a:latin typeface="Avenir"/>
              <a:ea typeface="Avenir"/>
              <a:cs typeface="Avenir"/>
              <a:sym typeface="Avenir"/>
            </a:endParaRPr>
          </a:p>
          <a:p>
            <a:pPr marL="457200" lvl="0" indent="-311150" algn="l" rtl="0">
              <a:lnSpc>
                <a:spcPct val="110000"/>
              </a:lnSpc>
              <a:spcBef>
                <a:spcPts val="0"/>
              </a:spcBef>
              <a:spcAft>
                <a:spcPts val="0"/>
              </a:spcAft>
              <a:buClr>
                <a:srgbClr val="5D89A2"/>
              </a:buClr>
              <a:buSzPts val="1300"/>
              <a:buChar char="•"/>
            </a:pPr>
            <a:r>
              <a:rPr lang="en" sz="1300">
                <a:solidFill>
                  <a:srgbClr val="5D89A2"/>
                </a:solidFill>
                <a:latin typeface="Avenir"/>
                <a:ea typeface="Avenir"/>
                <a:cs typeface="Avenir"/>
                <a:sym typeface="Avenir"/>
              </a:rPr>
              <a:t>The water holding capacity of the soil will be improved and floods and landslides will also be prevented. </a:t>
            </a:r>
            <a:endParaRPr sz="1300">
              <a:solidFill>
                <a:srgbClr val="5D89A2"/>
              </a:solidFill>
              <a:latin typeface="Avenir"/>
              <a:ea typeface="Avenir"/>
              <a:cs typeface="Avenir"/>
              <a:sym typeface="Avenir"/>
            </a:endParaRPr>
          </a:p>
          <a:p>
            <a:pPr marL="457200" lvl="0" indent="-311150" algn="l" rtl="0">
              <a:lnSpc>
                <a:spcPct val="110000"/>
              </a:lnSpc>
              <a:spcBef>
                <a:spcPts val="0"/>
              </a:spcBef>
              <a:spcAft>
                <a:spcPts val="0"/>
              </a:spcAft>
              <a:buClr>
                <a:srgbClr val="5D89A2"/>
              </a:buClr>
              <a:buSzPts val="1300"/>
              <a:buChar char="•"/>
            </a:pPr>
            <a:r>
              <a:rPr lang="en" sz="1300">
                <a:solidFill>
                  <a:srgbClr val="5D89A2"/>
                </a:solidFill>
                <a:latin typeface="Avenir"/>
                <a:ea typeface="Avenir"/>
                <a:cs typeface="Avenir"/>
                <a:sym typeface="Avenir"/>
              </a:rPr>
              <a:t>Abaca waste materials are used as organic fertilizer</a:t>
            </a:r>
            <a:endParaRPr sz="1300">
              <a:solidFill>
                <a:srgbClr val="5D89A2"/>
              </a:solidFill>
              <a:latin typeface="Avenir"/>
              <a:ea typeface="Avenir"/>
              <a:cs typeface="Avenir"/>
              <a:sym typeface="Avenir"/>
            </a:endParaRPr>
          </a:p>
          <a:p>
            <a:pPr marL="457200" lvl="0" indent="-311150" algn="l" rtl="0">
              <a:lnSpc>
                <a:spcPct val="110000"/>
              </a:lnSpc>
              <a:spcBef>
                <a:spcPts val="0"/>
              </a:spcBef>
              <a:spcAft>
                <a:spcPts val="0"/>
              </a:spcAft>
              <a:buClr>
                <a:srgbClr val="5D89A2"/>
              </a:buClr>
              <a:buSzPts val="1300"/>
              <a:buChar char="•"/>
            </a:pPr>
            <a:r>
              <a:rPr lang="en" sz="1300">
                <a:solidFill>
                  <a:srgbClr val="5D89A2"/>
                </a:solidFill>
                <a:latin typeface="Avenir"/>
                <a:ea typeface="Avenir"/>
                <a:cs typeface="Avenir"/>
                <a:sym typeface="Avenir"/>
              </a:rPr>
              <a:t>Manufactured products from Abaca are durable and eco friendly</a:t>
            </a:r>
            <a:endParaRPr sz="1300">
              <a:solidFill>
                <a:srgbClr val="5D89A2"/>
              </a:solidFill>
              <a:latin typeface="Avenir"/>
              <a:ea typeface="Avenir"/>
              <a:cs typeface="Avenir"/>
              <a:sym typeface="Avenir"/>
            </a:endParaRPr>
          </a:p>
          <a:p>
            <a:pPr marL="457200" lvl="0" indent="-311150" algn="l" rtl="0">
              <a:lnSpc>
                <a:spcPct val="110000"/>
              </a:lnSpc>
              <a:spcBef>
                <a:spcPts val="0"/>
              </a:spcBef>
              <a:spcAft>
                <a:spcPts val="0"/>
              </a:spcAft>
              <a:buClr>
                <a:srgbClr val="5D89A2"/>
              </a:buClr>
              <a:buSzPts val="1300"/>
              <a:buChar char="•"/>
            </a:pPr>
            <a:r>
              <a:rPr lang="en" sz="1300">
                <a:solidFill>
                  <a:srgbClr val="5D89A2"/>
                </a:solidFill>
                <a:latin typeface="Avenir"/>
                <a:ea typeface="Avenir"/>
                <a:cs typeface="Avenir"/>
                <a:sym typeface="Avenir"/>
              </a:rPr>
              <a:t>Abaca use supports the livelihood of indegenous people and farmers</a:t>
            </a:r>
            <a:endParaRPr sz="1300">
              <a:solidFill>
                <a:srgbClr val="5D89A2"/>
              </a:solidFill>
              <a:latin typeface="Avenir"/>
              <a:ea typeface="Avenir"/>
              <a:cs typeface="Avenir"/>
              <a:sym typeface="Avenir"/>
            </a:endParaRPr>
          </a:p>
          <a:p>
            <a:pPr marL="0" lvl="0" indent="0" algn="l" rtl="0">
              <a:lnSpc>
                <a:spcPct val="100000"/>
              </a:lnSpc>
              <a:spcBef>
                <a:spcPts val="0"/>
              </a:spcBef>
              <a:spcAft>
                <a:spcPts val="0"/>
              </a:spcAft>
              <a:buSzPts val="1100"/>
              <a:buNone/>
            </a:pPr>
            <a:endParaRPr/>
          </a:p>
        </p:txBody>
      </p:sp>
      <p:sp>
        <p:nvSpPr>
          <p:cNvPr id="400" name="Google Shape;400;g119730b6507_2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19730b6507_2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8" name="Google Shape;408;g119730b6507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19730b6507_2_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4" name="Google Shape;414;g119730b6507_2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19730b6507_2_3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1" name="Google Shape;421;g119730b6507_2_3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19730b6507_2_3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German-American automotive company Daimler Chrysler has a patent for making an abaca reinforced polypropylene composite through a compression molding process 16. This is a biocomposite intended for exterior protection for the underfloor in ordinary passenger vehicles 15. Furthermore one can also find abaca in other parts of Daimler Chrysler produced cars. The company also uses an abaca reinforced polypropylene material for covering the spare wheel in some of their products 2 . </a:t>
            </a:r>
            <a:endParaRPr/>
          </a:p>
        </p:txBody>
      </p:sp>
      <p:sp>
        <p:nvSpPr>
          <p:cNvPr id="437" name="Google Shape;437;g119730b6507_2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9730b6507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119730b6507_2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9730b6507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119730b6507_2_9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9730b6507_2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119730b6507_2_1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19730b6507_2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119730b6507_2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19730b6507_2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119730b6507_2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https://www.instagram.com/megblackstudio/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9730b6507_2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g119730b6507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9730b6507_2_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119730b6507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628650" y="841772"/>
            <a:ext cx="7372350" cy="17907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rgbClr val="5D89A2"/>
              </a:buClr>
              <a:buSzPts val="3900"/>
              <a:buFont typeface="Gentium Basic"/>
              <a:buNone/>
              <a:defRPr sz="39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4"/>
          <p:cNvSpPr txBox="1">
            <a:spLocks noGrp="1"/>
          </p:cNvSpPr>
          <p:nvPr>
            <p:ph type="subTitle" idx="1"/>
          </p:nvPr>
        </p:nvSpPr>
        <p:spPr>
          <a:xfrm>
            <a:off x="628650" y="2701528"/>
            <a:ext cx="7372350" cy="1241821"/>
          </a:xfrm>
          <a:prstGeom prst="rect">
            <a:avLst/>
          </a:prstGeom>
          <a:noFill/>
          <a:ln>
            <a:noFill/>
          </a:ln>
        </p:spPr>
        <p:txBody>
          <a:bodyPr spcFirstLastPara="1" wrap="square" lIns="68575" tIns="34275" rIns="68575" bIns="34275" anchor="t" anchorCtr="0">
            <a:normAutofit/>
          </a:bodyPr>
          <a:lstStyle>
            <a:lvl1pPr lvl="0" algn="l">
              <a:lnSpc>
                <a:spcPct val="110000"/>
              </a:lnSpc>
              <a:spcBef>
                <a:spcPts val="800"/>
              </a:spcBef>
              <a:spcAft>
                <a:spcPts val="0"/>
              </a:spcAft>
              <a:buClr>
                <a:srgbClr val="5D89A2"/>
              </a:buClr>
              <a:buSzPts val="1500"/>
              <a:buNone/>
              <a:defRPr sz="1500"/>
            </a:lvl1pPr>
            <a:lvl2pPr lvl="1" algn="ctr">
              <a:lnSpc>
                <a:spcPct val="110000"/>
              </a:lnSpc>
              <a:spcBef>
                <a:spcPts val="400"/>
              </a:spcBef>
              <a:spcAft>
                <a:spcPts val="0"/>
              </a:spcAft>
              <a:buClr>
                <a:srgbClr val="5D89A2"/>
              </a:buClr>
              <a:buSzPts val="1500"/>
              <a:buNone/>
              <a:defRPr sz="1500"/>
            </a:lvl2pPr>
            <a:lvl3pPr lvl="2" algn="ctr">
              <a:lnSpc>
                <a:spcPct val="110000"/>
              </a:lnSpc>
              <a:spcBef>
                <a:spcPts val="400"/>
              </a:spcBef>
              <a:spcAft>
                <a:spcPts val="0"/>
              </a:spcAft>
              <a:buClr>
                <a:srgbClr val="5D89A2"/>
              </a:buClr>
              <a:buSzPts val="1400"/>
              <a:buNone/>
              <a:defRPr sz="1400"/>
            </a:lvl3pPr>
            <a:lvl4pPr lvl="3" algn="ctr">
              <a:lnSpc>
                <a:spcPct val="110000"/>
              </a:lnSpc>
              <a:spcBef>
                <a:spcPts val="400"/>
              </a:spcBef>
              <a:spcAft>
                <a:spcPts val="0"/>
              </a:spcAft>
              <a:buClr>
                <a:srgbClr val="5D89A2"/>
              </a:buClr>
              <a:buSzPts val="1200"/>
              <a:buNone/>
              <a:defRPr sz="1200"/>
            </a:lvl4pPr>
            <a:lvl5pPr lvl="4" algn="ctr">
              <a:lnSpc>
                <a:spcPct val="110000"/>
              </a:lnSpc>
              <a:spcBef>
                <a:spcPts val="400"/>
              </a:spcBef>
              <a:spcAft>
                <a:spcPts val="0"/>
              </a:spcAft>
              <a:buClr>
                <a:srgbClr val="5D89A2"/>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14"/>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14"/>
          <p:cNvSpPr txBox="1">
            <a:spLocks noGrp="1"/>
          </p:cNvSpPr>
          <p:nvPr>
            <p:ph type="ftr" idx="11"/>
          </p:nvPr>
        </p:nvSpPr>
        <p:spPr>
          <a:xfrm>
            <a:off x="628650" y="4767263"/>
            <a:ext cx="30861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14"/>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628650" y="545492"/>
            <a:ext cx="7886700" cy="994172"/>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5"/>
          <p:cNvSpPr txBox="1">
            <a:spLocks noGrp="1"/>
          </p:cNvSpPr>
          <p:nvPr>
            <p:ph type="body" idx="1"/>
          </p:nvPr>
        </p:nvSpPr>
        <p:spPr>
          <a:xfrm>
            <a:off x="628650" y="1642056"/>
            <a:ext cx="7886700" cy="2866334"/>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3" name="Google Shape;73;p15"/>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15"/>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p15"/>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6"/>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16"/>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6"/>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rgbClr val="5D89A2"/>
              </a:buClr>
              <a:buSzPts val="3900"/>
              <a:buFont typeface="Gentium Basic"/>
              <a:buNone/>
              <a:defRPr sz="39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Clr>
                <a:srgbClr val="5D89A2"/>
              </a:buClr>
              <a:buSzPts val="1500"/>
              <a:buNone/>
              <a:defRPr sz="1500">
                <a:solidFill>
                  <a:srgbClr val="5D89A2"/>
                </a:solidFill>
              </a:defRPr>
            </a:lvl1pPr>
            <a:lvl2pPr marL="914400" lvl="1" indent="-228600" algn="l">
              <a:lnSpc>
                <a:spcPct val="110000"/>
              </a:lnSpc>
              <a:spcBef>
                <a:spcPts val="400"/>
              </a:spcBef>
              <a:spcAft>
                <a:spcPts val="0"/>
              </a:spcAft>
              <a:buClr>
                <a:srgbClr val="888888"/>
              </a:buClr>
              <a:buSzPts val="1500"/>
              <a:buNone/>
              <a:defRPr sz="1500">
                <a:solidFill>
                  <a:srgbClr val="888888"/>
                </a:solidFill>
              </a:defRPr>
            </a:lvl2pPr>
            <a:lvl3pPr marL="1371600" lvl="2" indent="-228600" algn="l">
              <a:lnSpc>
                <a:spcPct val="110000"/>
              </a:lnSpc>
              <a:spcBef>
                <a:spcPts val="400"/>
              </a:spcBef>
              <a:spcAft>
                <a:spcPts val="0"/>
              </a:spcAft>
              <a:buClr>
                <a:srgbClr val="888888"/>
              </a:buClr>
              <a:buSzPts val="1400"/>
              <a:buNone/>
              <a:defRPr sz="1400">
                <a:solidFill>
                  <a:srgbClr val="888888"/>
                </a:solidFill>
              </a:defRPr>
            </a:lvl3pPr>
            <a:lvl4pPr marL="1828800" lvl="3" indent="-228600" algn="l">
              <a:lnSpc>
                <a:spcPct val="110000"/>
              </a:lnSpc>
              <a:spcBef>
                <a:spcPts val="400"/>
              </a:spcBef>
              <a:spcAft>
                <a:spcPts val="0"/>
              </a:spcAft>
              <a:buClr>
                <a:srgbClr val="888888"/>
              </a:buClr>
              <a:buSzPts val="1200"/>
              <a:buNone/>
              <a:defRPr sz="1200">
                <a:solidFill>
                  <a:srgbClr val="888888"/>
                </a:solidFill>
              </a:defRPr>
            </a:lvl4pPr>
            <a:lvl5pPr marL="2286000" lvl="4" indent="-228600" algn="l">
              <a:lnSpc>
                <a:spcPct val="11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3" name="Google Shape;83;p17"/>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17"/>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7"/>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628650" y="545492"/>
            <a:ext cx="7886700" cy="994172"/>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18"/>
          <p:cNvSpPr txBox="1">
            <a:spLocks noGrp="1"/>
          </p:cNvSpPr>
          <p:nvPr>
            <p:ph type="body" idx="1"/>
          </p:nvPr>
        </p:nvSpPr>
        <p:spPr>
          <a:xfrm>
            <a:off x="628650" y="1646885"/>
            <a:ext cx="3886200" cy="2985836"/>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8"/>
          <p:cNvSpPr txBox="1">
            <a:spLocks noGrp="1"/>
          </p:cNvSpPr>
          <p:nvPr>
            <p:ph type="body" idx="2"/>
          </p:nvPr>
        </p:nvSpPr>
        <p:spPr>
          <a:xfrm>
            <a:off x="4629150" y="1646885"/>
            <a:ext cx="3886200" cy="2985836"/>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8"/>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p18"/>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8"/>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628650" y="548640"/>
            <a:ext cx="7886700" cy="994172"/>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19"/>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19"/>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19"/>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629841" y="548640"/>
            <a:ext cx="2949178" cy="1759744"/>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5D89A2"/>
              </a:buClr>
              <a:buSzPts val="3300"/>
              <a:buFont typeface="Gentium Basic"/>
              <a:buNone/>
              <a:defRPr sz="3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20"/>
          <p:cNvSpPr txBox="1">
            <a:spLocks noGrp="1"/>
          </p:cNvSpPr>
          <p:nvPr>
            <p:ph type="body" idx="1"/>
          </p:nvPr>
        </p:nvSpPr>
        <p:spPr>
          <a:xfrm>
            <a:off x="3887391" y="548641"/>
            <a:ext cx="4629150" cy="3847148"/>
          </a:xfrm>
          <a:prstGeom prst="rect">
            <a:avLst/>
          </a:prstGeom>
          <a:noFill/>
          <a:ln>
            <a:noFill/>
          </a:ln>
        </p:spPr>
        <p:txBody>
          <a:bodyPr spcFirstLastPara="1" wrap="square" lIns="68575" tIns="34275" rIns="68575" bIns="34275" anchor="t" anchorCtr="0">
            <a:normAutofit/>
          </a:bodyPr>
          <a:lstStyle>
            <a:lvl1pPr marL="457200" lvl="0" indent="-323850" algn="l">
              <a:lnSpc>
                <a:spcPct val="110000"/>
              </a:lnSpc>
              <a:spcBef>
                <a:spcPts val="800"/>
              </a:spcBef>
              <a:spcAft>
                <a:spcPts val="0"/>
              </a:spcAft>
              <a:buClr>
                <a:srgbClr val="5D89A2"/>
              </a:buClr>
              <a:buSzPts val="1500"/>
              <a:buChar char="•"/>
              <a:defRPr sz="1500"/>
            </a:lvl1pPr>
            <a:lvl2pPr marL="914400" lvl="1" indent="-317500" algn="l">
              <a:lnSpc>
                <a:spcPct val="110000"/>
              </a:lnSpc>
              <a:spcBef>
                <a:spcPts val="400"/>
              </a:spcBef>
              <a:spcAft>
                <a:spcPts val="0"/>
              </a:spcAft>
              <a:buClr>
                <a:srgbClr val="5D89A2"/>
              </a:buClr>
              <a:buSzPts val="1400"/>
              <a:buChar char="•"/>
              <a:defRPr sz="1400"/>
            </a:lvl2pPr>
            <a:lvl3pPr marL="1371600" lvl="2" indent="-304800" algn="l">
              <a:lnSpc>
                <a:spcPct val="110000"/>
              </a:lnSpc>
              <a:spcBef>
                <a:spcPts val="400"/>
              </a:spcBef>
              <a:spcAft>
                <a:spcPts val="0"/>
              </a:spcAft>
              <a:buClr>
                <a:srgbClr val="5D89A2"/>
              </a:buClr>
              <a:buSzPts val="1200"/>
              <a:buChar char="•"/>
              <a:defRPr sz="1200"/>
            </a:lvl3pPr>
            <a:lvl4pPr marL="1828800" lvl="3" indent="-298450" algn="l">
              <a:lnSpc>
                <a:spcPct val="110000"/>
              </a:lnSpc>
              <a:spcBef>
                <a:spcPts val="400"/>
              </a:spcBef>
              <a:spcAft>
                <a:spcPts val="0"/>
              </a:spcAft>
              <a:buClr>
                <a:srgbClr val="5D89A2"/>
              </a:buClr>
              <a:buSzPts val="1100"/>
              <a:buChar char="•"/>
              <a:defRPr sz="1100"/>
            </a:lvl4pPr>
            <a:lvl5pPr marL="2286000" lvl="4" indent="-298450" algn="l">
              <a:lnSpc>
                <a:spcPct val="110000"/>
              </a:lnSpc>
              <a:spcBef>
                <a:spcPts val="400"/>
              </a:spcBef>
              <a:spcAft>
                <a:spcPts val="0"/>
              </a:spcAft>
              <a:buClr>
                <a:srgbClr val="5D89A2"/>
              </a:buClr>
              <a:buSzPts val="1100"/>
              <a:buChar char="•"/>
              <a:defRPr sz="11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1" name="Google Shape;101;p20"/>
          <p:cNvSpPr txBox="1">
            <a:spLocks noGrp="1"/>
          </p:cNvSpPr>
          <p:nvPr>
            <p:ph type="body" idx="2"/>
          </p:nvPr>
        </p:nvSpPr>
        <p:spPr>
          <a:xfrm>
            <a:off x="629841" y="2571750"/>
            <a:ext cx="2949178" cy="1829991"/>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Clr>
                <a:srgbClr val="5D89A2"/>
              </a:buClr>
              <a:buSzPts val="1500"/>
              <a:buNone/>
              <a:defRPr sz="1500"/>
            </a:lvl1pPr>
            <a:lvl2pPr marL="914400" lvl="1" indent="-228600" algn="l">
              <a:lnSpc>
                <a:spcPct val="110000"/>
              </a:lnSpc>
              <a:spcBef>
                <a:spcPts val="400"/>
              </a:spcBef>
              <a:spcAft>
                <a:spcPts val="0"/>
              </a:spcAft>
              <a:buClr>
                <a:srgbClr val="5D89A2"/>
              </a:buClr>
              <a:buSzPts val="1100"/>
              <a:buNone/>
              <a:defRPr sz="1100"/>
            </a:lvl2pPr>
            <a:lvl3pPr marL="1371600" lvl="2" indent="-228600" algn="l">
              <a:lnSpc>
                <a:spcPct val="110000"/>
              </a:lnSpc>
              <a:spcBef>
                <a:spcPts val="400"/>
              </a:spcBef>
              <a:spcAft>
                <a:spcPts val="0"/>
              </a:spcAft>
              <a:buClr>
                <a:srgbClr val="5D89A2"/>
              </a:buClr>
              <a:buSzPts val="900"/>
              <a:buNone/>
              <a:defRPr sz="900"/>
            </a:lvl3pPr>
            <a:lvl4pPr marL="1828800" lvl="3" indent="-228600" algn="l">
              <a:lnSpc>
                <a:spcPct val="110000"/>
              </a:lnSpc>
              <a:spcBef>
                <a:spcPts val="400"/>
              </a:spcBef>
              <a:spcAft>
                <a:spcPts val="0"/>
              </a:spcAft>
              <a:buClr>
                <a:srgbClr val="5D89A2"/>
              </a:buClr>
              <a:buSzPts val="800"/>
              <a:buNone/>
              <a:defRPr sz="800"/>
            </a:lvl4pPr>
            <a:lvl5pPr marL="2286000" lvl="4" indent="-228600" algn="l">
              <a:lnSpc>
                <a:spcPct val="110000"/>
              </a:lnSpc>
              <a:spcBef>
                <a:spcPts val="400"/>
              </a:spcBef>
              <a:spcAft>
                <a:spcPts val="0"/>
              </a:spcAft>
              <a:buClr>
                <a:srgbClr val="5D89A2"/>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2" name="Google Shape;102;p20"/>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20"/>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20"/>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629841" y="548640"/>
            <a:ext cx="2949178" cy="1756173"/>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5D89A2"/>
              </a:buClr>
              <a:buSzPts val="3300"/>
              <a:buFont typeface="Gentium Basic"/>
              <a:buNone/>
              <a:defRPr sz="3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1"/>
          <p:cNvSpPr>
            <a:spLocks noGrp="1"/>
          </p:cNvSpPr>
          <p:nvPr>
            <p:ph type="pic" idx="2"/>
          </p:nvPr>
        </p:nvSpPr>
        <p:spPr>
          <a:xfrm>
            <a:off x="3887391" y="515443"/>
            <a:ext cx="4629150" cy="3880346"/>
          </a:xfrm>
          <a:prstGeom prst="rect">
            <a:avLst/>
          </a:prstGeom>
          <a:noFill/>
          <a:ln>
            <a:noFill/>
          </a:ln>
        </p:spPr>
      </p:sp>
      <p:sp>
        <p:nvSpPr>
          <p:cNvPr id="108" name="Google Shape;108;p21"/>
          <p:cNvSpPr txBox="1">
            <a:spLocks noGrp="1"/>
          </p:cNvSpPr>
          <p:nvPr>
            <p:ph type="body" idx="1"/>
          </p:nvPr>
        </p:nvSpPr>
        <p:spPr>
          <a:xfrm>
            <a:off x="629841" y="2571750"/>
            <a:ext cx="2949178" cy="1829990"/>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Clr>
                <a:srgbClr val="5D89A2"/>
              </a:buClr>
              <a:buSzPts val="1500"/>
              <a:buNone/>
              <a:defRPr sz="1500"/>
            </a:lvl1pPr>
            <a:lvl2pPr marL="914400" lvl="1" indent="-228600" algn="l">
              <a:lnSpc>
                <a:spcPct val="110000"/>
              </a:lnSpc>
              <a:spcBef>
                <a:spcPts val="400"/>
              </a:spcBef>
              <a:spcAft>
                <a:spcPts val="0"/>
              </a:spcAft>
              <a:buClr>
                <a:srgbClr val="5D89A2"/>
              </a:buClr>
              <a:buSzPts val="1100"/>
              <a:buNone/>
              <a:defRPr sz="1100"/>
            </a:lvl2pPr>
            <a:lvl3pPr marL="1371600" lvl="2" indent="-228600" algn="l">
              <a:lnSpc>
                <a:spcPct val="110000"/>
              </a:lnSpc>
              <a:spcBef>
                <a:spcPts val="400"/>
              </a:spcBef>
              <a:spcAft>
                <a:spcPts val="0"/>
              </a:spcAft>
              <a:buClr>
                <a:srgbClr val="5D89A2"/>
              </a:buClr>
              <a:buSzPts val="900"/>
              <a:buNone/>
              <a:defRPr sz="900"/>
            </a:lvl3pPr>
            <a:lvl4pPr marL="1828800" lvl="3" indent="-228600" algn="l">
              <a:lnSpc>
                <a:spcPct val="110000"/>
              </a:lnSpc>
              <a:spcBef>
                <a:spcPts val="400"/>
              </a:spcBef>
              <a:spcAft>
                <a:spcPts val="0"/>
              </a:spcAft>
              <a:buClr>
                <a:srgbClr val="5D89A2"/>
              </a:buClr>
              <a:buSzPts val="800"/>
              <a:buNone/>
              <a:defRPr sz="800"/>
            </a:lvl4pPr>
            <a:lvl5pPr marL="2286000" lvl="4" indent="-228600" algn="l">
              <a:lnSpc>
                <a:spcPct val="110000"/>
              </a:lnSpc>
              <a:spcBef>
                <a:spcPts val="400"/>
              </a:spcBef>
              <a:spcAft>
                <a:spcPts val="0"/>
              </a:spcAft>
              <a:buClr>
                <a:srgbClr val="5D89A2"/>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9" name="Google Shape;109;p21"/>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21"/>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21"/>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628650" y="545492"/>
            <a:ext cx="7886700" cy="994172"/>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22"/>
          <p:cNvSpPr txBox="1">
            <a:spLocks noGrp="1"/>
          </p:cNvSpPr>
          <p:nvPr>
            <p:ph type="body" idx="1"/>
          </p:nvPr>
        </p:nvSpPr>
        <p:spPr>
          <a:xfrm rot="5400000">
            <a:off x="3138833" y="-868127"/>
            <a:ext cx="286633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2"/>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22"/>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22"/>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rot="5400000">
            <a:off x="5512736" y="1579579"/>
            <a:ext cx="4033552" cy="1971675"/>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23"/>
          <p:cNvSpPr txBox="1">
            <a:spLocks noGrp="1"/>
          </p:cNvSpPr>
          <p:nvPr>
            <p:ph type="body" idx="1"/>
          </p:nvPr>
        </p:nvSpPr>
        <p:spPr>
          <a:xfrm rot="5400000">
            <a:off x="1512236" y="-334946"/>
            <a:ext cx="4033552"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 name="Google Shape;121;p23"/>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5"/>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25"/>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5"/>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
        <p:cNvGrpSpPr/>
        <p:nvPr/>
      </p:nvGrpSpPr>
      <p:grpSpPr>
        <a:xfrm>
          <a:off x="0" y="0"/>
          <a:ext cx="0" cy="0"/>
          <a:chOff x="0" y="0"/>
          <a:chExt cx="0" cy="0"/>
        </a:xfrm>
      </p:grpSpPr>
      <p:sp>
        <p:nvSpPr>
          <p:cNvPr id="143" name="Google Shape;143;p26"/>
          <p:cNvSpPr txBox="1">
            <a:spLocks noGrp="1"/>
          </p:cNvSpPr>
          <p:nvPr>
            <p:ph type="ctrTitle"/>
          </p:nvPr>
        </p:nvSpPr>
        <p:spPr>
          <a:xfrm>
            <a:off x="628650" y="841772"/>
            <a:ext cx="7372125" cy="1790775"/>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rgbClr val="5D89A2"/>
              </a:buClr>
              <a:buSzPts val="3900"/>
              <a:buFont typeface="Gentium Basic"/>
              <a:buNone/>
              <a:defRPr sz="39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 name="Google Shape;144;p26"/>
          <p:cNvSpPr txBox="1">
            <a:spLocks noGrp="1"/>
          </p:cNvSpPr>
          <p:nvPr>
            <p:ph type="subTitle" idx="1"/>
          </p:nvPr>
        </p:nvSpPr>
        <p:spPr>
          <a:xfrm>
            <a:off x="628650" y="2701528"/>
            <a:ext cx="7372125" cy="1241775"/>
          </a:xfrm>
          <a:prstGeom prst="rect">
            <a:avLst/>
          </a:prstGeom>
          <a:noFill/>
          <a:ln>
            <a:noFill/>
          </a:ln>
        </p:spPr>
        <p:txBody>
          <a:bodyPr spcFirstLastPara="1" wrap="square" lIns="68575" tIns="34275" rIns="68575" bIns="34275" anchor="t" anchorCtr="0">
            <a:normAutofit/>
          </a:bodyPr>
          <a:lstStyle>
            <a:lvl1pPr lvl="0" algn="l">
              <a:lnSpc>
                <a:spcPct val="110000"/>
              </a:lnSpc>
              <a:spcBef>
                <a:spcPts val="800"/>
              </a:spcBef>
              <a:spcAft>
                <a:spcPts val="0"/>
              </a:spcAft>
              <a:buClr>
                <a:srgbClr val="5D89A2"/>
              </a:buClr>
              <a:buSzPts val="1500"/>
              <a:buNone/>
              <a:defRPr sz="1500"/>
            </a:lvl1pPr>
            <a:lvl2pPr lvl="1" algn="ctr">
              <a:lnSpc>
                <a:spcPct val="110000"/>
              </a:lnSpc>
              <a:spcBef>
                <a:spcPts val="400"/>
              </a:spcBef>
              <a:spcAft>
                <a:spcPts val="0"/>
              </a:spcAft>
              <a:buClr>
                <a:srgbClr val="5D89A2"/>
              </a:buClr>
              <a:buSzPts val="1500"/>
              <a:buNone/>
              <a:defRPr sz="1500"/>
            </a:lvl2pPr>
            <a:lvl3pPr lvl="2" algn="ctr">
              <a:lnSpc>
                <a:spcPct val="110000"/>
              </a:lnSpc>
              <a:spcBef>
                <a:spcPts val="400"/>
              </a:spcBef>
              <a:spcAft>
                <a:spcPts val="0"/>
              </a:spcAft>
              <a:buClr>
                <a:srgbClr val="5D89A2"/>
              </a:buClr>
              <a:buSzPts val="1400"/>
              <a:buNone/>
              <a:defRPr sz="1400"/>
            </a:lvl3pPr>
            <a:lvl4pPr lvl="3" algn="ctr">
              <a:lnSpc>
                <a:spcPct val="110000"/>
              </a:lnSpc>
              <a:spcBef>
                <a:spcPts val="400"/>
              </a:spcBef>
              <a:spcAft>
                <a:spcPts val="0"/>
              </a:spcAft>
              <a:buClr>
                <a:srgbClr val="5D89A2"/>
              </a:buClr>
              <a:buSzPts val="1200"/>
              <a:buNone/>
              <a:defRPr sz="1200"/>
            </a:lvl4pPr>
            <a:lvl5pPr lvl="4" algn="ctr">
              <a:lnSpc>
                <a:spcPct val="110000"/>
              </a:lnSpc>
              <a:spcBef>
                <a:spcPts val="400"/>
              </a:spcBef>
              <a:spcAft>
                <a:spcPts val="0"/>
              </a:spcAft>
              <a:buClr>
                <a:srgbClr val="5D89A2"/>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5" name="Google Shape;145;p26"/>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26"/>
          <p:cNvSpPr txBox="1">
            <a:spLocks noGrp="1"/>
          </p:cNvSpPr>
          <p:nvPr>
            <p:ph type="ftr" idx="11"/>
          </p:nvPr>
        </p:nvSpPr>
        <p:spPr>
          <a:xfrm>
            <a:off x="628650" y="4767263"/>
            <a:ext cx="30861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26"/>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628650" y="545492"/>
            <a:ext cx="7886700" cy="994275"/>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p27"/>
          <p:cNvSpPr txBox="1">
            <a:spLocks noGrp="1"/>
          </p:cNvSpPr>
          <p:nvPr>
            <p:ph type="body" idx="1"/>
          </p:nvPr>
        </p:nvSpPr>
        <p:spPr>
          <a:xfrm>
            <a:off x="628650" y="1642056"/>
            <a:ext cx="7886700" cy="2866275"/>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1" name="Google Shape;151;p27"/>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27"/>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27"/>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a:off x="629841" y="548640"/>
            <a:ext cx="7886700" cy="994275"/>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 name="Google Shape;156;p28"/>
          <p:cNvSpPr txBox="1">
            <a:spLocks noGrp="1"/>
          </p:cNvSpPr>
          <p:nvPr>
            <p:ph type="body" idx="1"/>
          </p:nvPr>
        </p:nvSpPr>
        <p:spPr>
          <a:xfrm>
            <a:off x="629841" y="1611848"/>
            <a:ext cx="3868200" cy="520200"/>
          </a:xfrm>
          <a:prstGeom prst="rect">
            <a:avLst/>
          </a:prstGeom>
          <a:noFill/>
          <a:ln>
            <a:noFill/>
          </a:ln>
        </p:spPr>
        <p:txBody>
          <a:bodyPr spcFirstLastPara="1" wrap="square" lIns="68575" tIns="34275" rIns="68575" bIns="34275" anchor="b" anchorCtr="0">
            <a:normAutofit/>
          </a:bodyPr>
          <a:lstStyle>
            <a:lvl1pPr marL="457200" lvl="0" indent="-228600" algn="l">
              <a:lnSpc>
                <a:spcPct val="110000"/>
              </a:lnSpc>
              <a:spcBef>
                <a:spcPts val="800"/>
              </a:spcBef>
              <a:spcAft>
                <a:spcPts val="0"/>
              </a:spcAft>
              <a:buClr>
                <a:srgbClr val="5D89A2"/>
              </a:buClr>
              <a:buSzPts val="1500"/>
              <a:buNone/>
              <a:defRPr sz="1500" b="0" i="1"/>
            </a:lvl1pPr>
            <a:lvl2pPr marL="914400" lvl="1" indent="-228600" algn="l">
              <a:lnSpc>
                <a:spcPct val="110000"/>
              </a:lnSpc>
              <a:spcBef>
                <a:spcPts val="400"/>
              </a:spcBef>
              <a:spcAft>
                <a:spcPts val="0"/>
              </a:spcAft>
              <a:buClr>
                <a:srgbClr val="5D89A2"/>
              </a:buClr>
              <a:buSzPts val="1500"/>
              <a:buNone/>
              <a:defRPr sz="1500" b="1"/>
            </a:lvl2pPr>
            <a:lvl3pPr marL="1371600" lvl="2" indent="-228600" algn="l">
              <a:lnSpc>
                <a:spcPct val="110000"/>
              </a:lnSpc>
              <a:spcBef>
                <a:spcPts val="400"/>
              </a:spcBef>
              <a:spcAft>
                <a:spcPts val="0"/>
              </a:spcAft>
              <a:buClr>
                <a:srgbClr val="5D89A2"/>
              </a:buClr>
              <a:buSzPts val="1400"/>
              <a:buNone/>
              <a:defRPr sz="1400" b="1"/>
            </a:lvl3pPr>
            <a:lvl4pPr marL="1828800" lvl="3" indent="-228600" algn="l">
              <a:lnSpc>
                <a:spcPct val="110000"/>
              </a:lnSpc>
              <a:spcBef>
                <a:spcPts val="400"/>
              </a:spcBef>
              <a:spcAft>
                <a:spcPts val="0"/>
              </a:spcAft>
              <a:buClr>
                <a:srgbClr val="5D89A2"/>
              </a:buClr>
              <a:buSzPts val="1200"/>
              <a:buNone/>
              <a:defRPr sz="1200" b="1"/>
            </a:lvl4pPr>
            <a:lvl5pPr marL="2286000" lvl="4" indent="-228600" algn="l">
              <a:lnSpc>
                <a:spcPct val="110000"/>
              </a:lnSpc>
              <a:spcBef>
                <a:spcPts val="400"/>
              </a:spcBef>
              <a:spcAft>
                <a:spcPts val="0"/>
              </a:spcAft>
              <a:buClr>
                <a:srgbClr val="5D89A2"/>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7" name="Google Shape;157;p28"/>
          <p:cNvSpPr txBox="1">
            <a:spLocks noGrp="1"/>
          </p:cNvSpPr>
          <p:nvPr>
            <p:ph type="body" idx="2"/>
          </p:nvPr>
        </p:nvSpPr>
        <p:spPr>
          <a:xfrm>
            <a:off x="629841" y="2182969"/>
            <a:ext cx="3868200" cy="2325375"/>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sz="1400"/>
            </a:lvl1pPr>
            <a:lvl2pPr marL="914400" lvl="1" indent="-304800" algn="l">
              <a:lnSpc>
                <a:spcPct val="110000"/>
              </a:lnSpc>
              <a:spcBef>
                <a:spcPts val="400"/>
              </a:spcBef>
              <a:spcAft>
                <a:spcPts val="0"/>
              </a:spcAft>
              <a:buClr>
                <a:srgbClr val="5D89A2"/>
              </a:buClr>
              <a:buSzPts val="1200"/>
              <a:buChar char="•"/>
              <a:defRPr sz="1200"/>
            </a:lvl2pPr>
            <a:lvl3pPr marL="1371600" lvl="2" indent="-298450" algn="l">
              <a:lnSpc>
                <a:spcPct val="110000"/>
              </a:lnSpc>
              <a:spcBef>
                <a:spcPts val="400"/>
              </a:spcBef>
              <a:spcAft>
                <a:spcPts val="0"/>
              </a:spcAft>
              <a:buClr>
                <a:srgbClr val="5D89A2"/>
              </a:buClr>
              <a:buSzPts val="1100"/>
              <a:buChar char="•"/>
              <a:defRPr sz="1100"/>
            </a:lvl3pPr>
            <a:lvl4pPr marL="1828800" lvl="3" indent="-285750" algn="l">
              <a:lnSpc>
                <a:spcPct val="110000"/>
              </a:lnSpc>
              <a:spcBef>
                <a:spcPts val="400"/>
              </a:spcBef>
              <a:spcAft>
                <a:spcPts val="0"/>
              </a:spcAft>
              <a:buClr>
                <a:srgbClr val="5D89A2"/>
              </a:buClr>
              <a:buSzPts val="900"/>
              <a:buChar char="•"/>
              <a:defRPr sz="900"/>
            </a:lvl4pPr>
            <a:lvl5pPr marL="2286000" lvl="4" indent="-285750" algn="l">
              <a:lnSpc>
                <a:spcPct val="110000"/>
              </a:lnSpc>
              <a:spcBef>
                <a:spcPts val="400"/>
              </a:spcBef>
              <a:spcAft>
                <a:spcPts val="0"/>
              </a:spcAft>
              <a:buClr>
                <a:srgbClr val="5D89A2"/>
              </a:buClr>
              <a:buSzPts val="900"/>
              <a:buChar char="•"/>
              <a:defRPr sz="9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28"/>
          <p:cNvSpPr txBox="1">
            <a:spLocks noGrp="1"/>
          </p:cNvSpPr>
          <p:nvPr>
            <p:ph type="body" idx="3"/>
          </p:nvPr>
        </p:nvSpPr>
        <p:spPr>
          <a:xfrm>
            <a:off x="4629150" y="1611848"/>
            <a:ext cx="3887325" cy="520200"/>
          </a:xfrm>
          <a:prstGeom prst="rect">
            <a:avLst/>
          </a:prstGeom>
          <a:noFill/>
          <a:ln>
            <a:noFill/>
          </a:ln>
        </p:spPr>
        <p:txBody>
          <a:bodyPr spcFirstLastPara="1" wrap="square" lIns="68575" tIns="34275" rIns="68575" bIns="34275" anchor="b" anchorCtr="0">
            <a:normAutofit/>
          </a:bodyPr>
          <a:lstStyle>
            <a:lvl1pPr marL="457200" lvl="0" indent="-228600" algn="l">
              <a:lnSpc>
                <a:spcPct val="110000"/>
              </a:lnSpc>
              <a:spcBef>
                <a:spcPts val="800"/>
              </a:spcBef>
              <a:spcAft>
                <a:spcPts val="0"/>
              </a:spcAft>
              <a:buClr>
                <a:srgbClr val="5D89A2"/>
              </a:buClr>
              <a:buSzPts val="1500"/>
              <a:buNone/>
              <a:defRPr sz="1500" b="0" i="1"/>
            </a:lvl1pPr>
            <a:lvl2pPr marL="914400" lvl="1" indent="-228600" algn="l">
              <a:lnSpc>
                <a:spcPct val="110000"/>
              </a:lnSpc>
              <a:spcBef>
                <a:spcPts val="400"/>
              </a:spcBef>
              <a:spcAft>
                <a:spcPts val="0"/>
              </a:spcAft>
              <a:buClr>
                <a:srgbClr val="5D89A2"/>
              </a:buClr>
              <a:buSzPts val="1500"/>
              <a:buNone/>
              <a:defRPr sz="1500" b="1"/>
            </a:lvl2pPr>
            <a:lvl3pPr marL="1371600" lvl="2" indent="-228600" algn="l">
              <a:lnSpc>
                <a:spcPct val="110000"/>
              </a:lnSpc>
              <a:spcBef>
                <a:spcPts val="400"/>
              </a:spcBef>
              <a:spcAft>
                <a:spcPts val="0"/>
              </a:spcAft>
              <a:buClr>
                <a:srgbClr val="5D89A2"/>
              </a:buClr>
              <a:buSzPts val="1400"/>
              <a:buNone/>
              <a:defRPr sz="1400" b="1"/>
            </a:lvl3pPr>
            <a:lvl4pPr marL="1828800" lvl="3" indent="-228600" algn="l">
              <a:lnSpc>
                <a:spcPct val="110000"/>
              </a:lnSpc>
              <a:spcBef>
                <a:spcPts val="400"/>
              </a:spcBef>
              <a:spcAft>
                <a:spcPts val="0"/>
              </a:spcAft>
              <a:buClr>
                <a:srgbClr val="5D89A2"/>
              </a:buClr>
              <a:buSzPts val="1200"/>
              <a:buNone/>
              <a:defRPr sz="1200" b="1"/>
            </a:lvl4pPr>
            <a:lvl5pPr marL="2286000" lvl="4" indent="-228600" algn="l">
              <a:lnSpc>
                <a:spcPct val="110000"/>
              </a:lnSpc>
              <a:spcBef>
                <a:spcPts val="400"/>
              </a:spcBef>
              <a:spcAft>
                <a:spcPts val="0"/>
              </a:spcAft>
              <a:buClr>
                <a:srgbClr val="5D89A2"/>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9" name="Google Shape;159;p28"/>
          <p:cNvSpPr txBox="1">
            <a:spLocks noGrp="1"/>
          </p:cNvSpPr>
          <p:nvPr>
            <p:ph type="body" idx="4"/>
          </p:nvPr>
        </p:nvSpPr>
        <p:spPr>
          <a:xfrm>
            <a:off x="4629150" y="2182969"/>
            <a:ext cx="3887325" cy="2325375"/>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sz="1400"/>
            </a:lvl1pPr>
            <a:lvl2pPr marL="914400" lvl="1" indent="-304800" algn="l">
              <a:lnSpc>
                <a:spcPct val="110000"/>
              </a:lnSpc>
              <a:spcBef>
                <a:spcPts val="400"/>
              </a:spcBef>
              <a:spcAft>
                <a:spcPts val="0"/>
              </a:spcAft>
              <a:buClr>
                <a:srgbClr val="5D89A2"/>
              </a:buClr>
              <a:buSzPts val="1200"/>
              <a:buChar char="•"/>
              <a:defRPr sz="1200"/>
            </a:lvl2pPr>
            <a:lvl3pPr marL="1371600" lvl="2" indent="-298450" algn="l">
              <a:lnSpc>
                <a:spcPct val="110000"/>
              </a:lnSpc>
              <a:spcBef>
                <a:spcPts val="400"/>
              </a:spcBef>
              <a:spcAft>
                <a:spcPts val="0"/>
              </a:spcAft>
              <a:buClr>
                <a:srgbClr val="5D89A2"/>
              </a:buClr>
              <a:buSzPts val="1100"/>
              <a:buChar char="•"/>
              <a:defRPr sz="1100"/>
            </a:lvl3pPr>
            <a:lvl4pPr marL="1828800" lvl="3" indent="-285750" algn="l">
              <a:lnSpc>
                <a:spcPct val="110000"/>
              </a:lnSpc>
              <a:spcBef>
                <a:spcPts val="400"/>
              </a:spcBef>
              <a:spcAft>
                <a:spcPts val="0"/>
              </a:spcAft>
              <a:buClr>
                <a:srgbClr val="5D89A2"/>
              </a:buClr>
              <a:buSzPts val="900"/>
              <a:buChar char="•"/>
              <a:defRPr sz="900"/>
            </a:lvl4pPr>
            <a:lvl5pPr marL="2286000" lvl="4" indent="-285750" algn="l">
              <a:lnSpc>
                <a:spcPct val="110000"/>
              </a:lnSpc>
              <a:spcBef>
                <a:spcPts val="400"/>
              </a:spcBef>
              <a:spcAft>
                <a:spcPts val="0"/>
              </a:spcAft>
              <a:buClr>
                <a:srgbClr val="5D89A2"/>
              </a:buClr>
              <a:buSzPts val="900"/>
              <a:buChar char="•"/>
              <a:defRPr sz="9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628650" y="548640"/>
            <a:ext cx="7886700" cy="994275"/>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29"/>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6" name="Google Shape;166;p29"/>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29"/>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623888" y="1282303"/>
            <a:ext cx="7886700" cy="2139525"/>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rgbClr val="5D89A2"/>
              </a:buClr>
              <a:buSzPts val="3900"/>
              <a:buFont typeface="Gentium Basic"/>
              <a:buNone/>
              <a:defRPr sz="39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30"/>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Clr>
                <a:srgbClr val="5D89A2"/>
              </a:buClr>
              <a:buSzPts val="1500"/>
              <a:buNone/>
              <a:defRPr sz="1500">
                <a:solidFill>
                  <a:srgbClr val="5D89A2"/>
                </a:solidFill>
              </a:defRPr>
            </a:lvl1pPr>
            <a:lvl2pPr marL="914400" lvl="1" indent="-228600" algn="l">
              <a:lnSpc>
                <a:spcPct val="110000"/>
              </a:lnSpc>
              <a:spcBef>
                <a:spcPts val="400"/>
              </a:spcBef>
              <a:spcAft>
                <a:spcPts val="0"/>
              </a:spcAft>
              <a:buClr>
                <a:srgbClr val="888888"/>
              </a:buClr>
              <a:buSzPts val="1500"/>
              <a:buNone/>
              <a:defRPr sz="1500">
                <a:solidFill>
                  <a:srgbClr val="888888"/>
                </a:solidFill>
              </a:defRPr>
            </a:lvl2pPr>
            <a:lvl3pPr marL="1371600" lvl="2" indent="-228600" algn="l">
              <a:lnSpc>
                <a:spcPct val="110000"/>
              </a:lnSpc>
              <a:spcBef>
                <a:spcPts val="400"/>
              </a:spcBef>
              <a:spcAft>
                <a:spcPts val="0"/>
              </a:spcAft>
              <a:buClr>
                <a:srgbClr val="888888"/>
              </a:buClr>
              <a:buSzPts val="1400"/>
              <a:buNone/>
              <a:defRPr sz="1400">
                <a:solidFill>
                  <a:srgbClr val="888888"/>
                </a:solidFill>
              </a:defRPr>
            </a:lvl3pPr>
            <a:lvl4pPr marL="1828800" lvl="3" indent="-228600" algn="l">
              <a:lnSpc>
                <a:spcPct val="110000"/>
              </a:lnSpc>
              <a:spcBef>
                <a:spcPts val="400"/>
              </a:spcBef>
              <a:spcAft>
                <a:spcPts val="0"/>
              </a:spcAft>
              <a:buClr>
                <a:srgbClr val="888888"/>
              </a:buClr>
              <a:buSzPts val="1200"/>
              <a:buNone/>
              <a:defRPr sz="1200">
                <a:solidFill>
                  <a:srgbClr val="888888"/>
                </a:solidFill>
              </a:defRPr>
            </a:lvl4pPr>
            <a:lvl5pPr marL="2286000" lvl="4" indent="-228600" algn="l">
              <a:lnSpc>
                <a:spcPct val="11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71" name="Google Shape;171;p30"/>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 name="Google Shape;172;p30"/>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3" name="Google Shape;173;p30"/>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4"/>
        <p:cNvGrpSpPr/>
        <p:nvPr/>
      </p:nvGrpSpPr>
      <p:grpSpPr>
        <a:xfrm>
          <a:off x="0" y="0"/>
          <a:ext cx="0" cy="0"/>
          <a:chOff x="0" y="0"/>
          <a:chExt cx="0" cy="0"/>
        </a:xfrm>
      </p:grpSpPr>
      <p:sp>
        <p:nvSpPr>
          <p:cNvPr id="175" name="Google Shape;175;p31"/>
          <p:cNvSpPr txBox="1">
            <a:spLocks noGrp="1"/>
          </p:cNvSpPr>
          <p:nvPr>
            <p:ph type="title"/>
          </p:nvPr>
        </p:nvSpPr>
        <p:spPr>
          <a:xfrm>
            <a:off x="628650" y="545492"/>
            <a:ext cx="7886700" cy="994275"/>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1"/>
          <p:cNvSpPr txBox="1">
            <a:spLocks noGrp="1"/>
          </p:cNvSpPr>
          <p:nvPr>
            <p:ph type="body" idx="1"/>
          </p:nvPr>
        </p:nvSpPr>
        <p:spPr>
          <a:xfrm>
            <a:off x="628650" y="1646885"/>
            <a:ext cx="3886200" cy="2985975"/>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7" name="Google Shape;177;p31"/>
          <p:cNvSpPr txBox="1">
            <a:spLocks noGrp="1"/>
          </p:cNvSpPr>
          <p:nvPr>
            <p:ph type="body" idx="2"/>
          </p:nvPr>
        </p:nvSpPr>
        <p:spPr>
          <a:xfrm>
            <a:off x="4629150" y="1646885"/>
            <a:ext cx="3886200" cy="2985975"/>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8" name="Google Shape;178;p31"/>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9" name="Google Shape;179;p31"/>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1"/>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629841" y="548640"/>
            <a:ext cx="2949300" cy="1759725"/>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5D89A2"/>
              </a:buClr>
              <a:buSzPts val="3300"/>
              <a:buFont typeface="Gentium Basic"/>
              <a:buNone/>
              <a:defRPr sz="3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2"/>
          <p:cNvSpPr txBox="1">
            <a:spLocks noGrp="1"/>
          </p:cNvSpPr>
          <p:nvPr>
            <p:ph type="body" idx="1"/>
          </p:nvPr>
        </p:nvSpPr>
        <p:spPr>
          <a:xfrm>
            <a:off x="3887391" y="548641"/>
            <a:ext cx="4628925" cy="3847275"/>
          </a:xfrm>
          <a:prstGeom prst="rect">
            <a:avLst/>
          </a:prstGeom>
          <a:noFill/>
          <a:ln>
            <a:noFill/>
          </a:ln>
        </p:spPr>
        <p:txBody>
          <a:bodyPr spcFirstLastPara="1" wrap="square" lIns="68575" tIns="34275" rIns="68575" bIns="34275" anchor="t" anchorCtr="0">
            <a:normAutofit/>
          </a:bodyPr>
          <a:lstStyle>
            <a:lvl1pPr marL="457200" lvl="0" indent="-323850" algn="l">
              <a:lnSpc>
                <a:spcPct val="110000"/>
              </a:lnSpc>
              <a:spcBef>
                <a:spcPts val="800"/>
              </a:spcBef>
              <a:spcAft>
                <a:spcPts val="0"/>
              </a:spcAft>
              <a:buClr>
                <a:srgbClr val="5D89A2"/>
              </a:buClr>
              <a:buSzPts val="1500"/>
              <a:buChar char="•"/>
              <a:defRPr sz="1500"/>
            </a:lvl1pPr>
            <a:lvl2pPr marL="914400" lvl="1" indent="-317500" algn="l">
              <a:lnSpc>
                <a:spcPct val="110000"/>
              </a:lnSpc>
              <a:spcBef>
                <a:spcPts val="400"/>
              </a:spcBef>
              <a:spcAft>
                <a:spcPts val="0"/>
              </a:spcAft>
              <a:buClr>
                <a:srgbClr val="5D89A2"/>
              </a:buClr>
              <a:buSzPts val="1400"/>
              <a:buChar char="•"/>
              <a:defRPr sz="1400"/>
            </a:lvl2pPr>
            <a:lvl3pPr marL="1371600" lvl="2" indent="-304800" algn="l">
              <a:lnSpc>
                <a:spcPct val="110000"/>
              </a:lnSpc>
              <a:spcBef>
                <a:spcPts val="400"/>
              </a:spcBef>
              <a:spcAft>
                <a:spcPts val="0"/>
              </a:spcAft>
              <a:buClr>
                <a:srgbClr val="5D89A2"/>
              </a:buClr>
              <a:buSzPts val="1200"/>
              <a:buChar char="•"/>
              <a:defRPr sz="1200"/>
            </a:lvl3pPr>
            <a:lvl4pPr marL="1828800" lvl="3" indent="-298450" algn="l">
              <a:lnSpc>
                <a:spcPct val="110000"/>
              </a:lnSpc>
              <a:spcBef>
                <a:spcPts val="400"/>
              </a:spcBef>
              <a:spcAft>
                <a:spcPts val="0"/>
              </a:spcAft>
              <a:buClr>
                <a:srgbClr val="5D89A2"/>
              </a:buClr>
              <a:buSzPts val="1100"/>
              <a:buChar char="•"/>
              <a:defRPr sz="1100"/>
            </a:lvl4pPr>
            <a:lvl5pPr marL="2286000" lvl="4" indent="-298450" algn="l">
              <a:lnSpc>
                <a:spcPct val="110000"/>
              </a:lnSpc>
              <a:spcBef>
                <a:spcPts val="400"/>
              </a:spcBef>
              <a:spcAft>
                <a:spcPts val="0"/>
              </a:spcAft>
              <a:buClr>
                <a:srgbClr val="5D89A2"/>
              </a:buClr>
              <a:buSzPts val="1100"/>
              <a:buChar char="•"/>
              <a:defRPr sz="11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84" name="Google Shape;184;p32"/>
          <p:cNvSpPr txBox="1">
            <a:spLocks noGrp="1"/>
          </p:cNvSpPr>
          <p:nvPr>
            <p:ph type="body" idx="2"/>
          </p:nvPr>
        </p:nvSpPr>
        <p:spPr>
          <a:xfrm>
            <a:off x="629841" y="2571750"/>
            <a:ext cx="2949300" cy="1829925"/>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Clr>
                <a:srgbClr val="5D89A2"/>
              </a:buClr>
              <a:buSzPts val="1500"/>
              <a:buNone/>
              <a:defRPr sz="1500"/>
            </a:lvl1pPr>
            <a:lvl2pPr marL="914400" lvl="1" indent="-228600" algn="l">
              <a:lnSpc>
                <a:spcPct val="110000"/>
              </a:lnSpc>
              <a:spcBef>
                <a:spcPts val="400"/>
              </a:spcBef>
              <a:spcAft>
                <a:spcPts val="0"/>
              </a:spcAft>
              <a:buClr>
                <a:srgbClr val="5D89A2"/>
              </a:buClr>
              <a:buSzPts val="1100"/>
              <a:buNone/>
              <a:defRPr sz="1100"/>
            </a:lvl2pPr>
            <a:lvl3pPr marL="1371600" lvl="2" indent="-228600" algn="l">
              <a:lnSpc>
                <a:spcPct val="110000"/>
              </a:lnSpc>
              <a:spcBef>
                <a:spcPts val="400"/>
              </a:spcBef>
              <a:spcAft>
                <a:spcPts val="0"/>
              </a:spcAft>
              <a:buClr>
                <a:srgbClr val="5D89A2"/>
              </a:buClr>
              <a:buSzPts val="900"/>
              <a:buNone/>
              <a:defRPr sz="900"/>
            </a:lvl3pPr>
            <a:lvl4pPr marL="1828800" lvl="3" indent="-228600" algn="l">
              <a:lnSpc>
                <a:spcPct val="110000"/>
              </a:lnSpc>
              <a:spcBef>
                <a:spcPts val="400"/>
              </a:spcBef>
              <a:spcAft>
                <a:spcPts val="0"/>
              </a:spcAft>
              <a:buClr>
                <a:srgbClr val="5D89A2"/>
              </a:buClr>
              <a:buSzPts val="800"/>
              <a:buNone/>
              <a:defRPr sz="800"/>
            </a:lvl4pPr>
            <a:lvl5pPr marL="2286000" lvl="4" indent="-228600" algn="l">
              <a:lnSpc>
                <a:spcPct val="110000"/>
              </a:lnSpc>
              <a:spcBef>
                <a:spcPts val="400"/>
              </a:spcBef>
              <a:spcAft>
                <a:spcPts val="0"/>
              </a:spcAft>
              <a:buClr>
                <a:srgbClr val="5D89A2"/>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5" name="Google Shape;185;p32"/>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6" name="Google Shape;186;p32"/>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32"/>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629841" y="548640"/>
            <a:ext cx="2949300" cy="1756125"/>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5D89A2"/>
              </a:buClr>
              <a:buSzPts val="3300"/>
              <a:buFont typeface="Gentium Basic"/>
              <a:buNone/>
              <a:defRPr sz="3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33"/>
          <p:cNvSpPr>
            <a:spLocks noGrp="1"/>
          </p:cNvSpPr>
          <p:nvPr>
            <p:ph type="pic" idx="2"/>
          </p:nvPr>
        </p:nvSpPr>
        <p:spPr>
          <a:xfrm>
            <a:off x="3887391" y="515443"/>
            <a:ext cx="4628925" cy="3880125"/>
          </a:xfrm>
          <a:prstGeom prst="rect">
            <a:avLst/>
          </a:prstGeom>
          <a:noFill/>
          <a:ln>
            <a:noFill/>
          </a:ln>
        </p:spPr>
      </p:sp>
      <p:sp>
        <p:nvSpPr>
          <p:cNvPr id="191" name="Google Shape;191;p33"/>
          <p:cNvSpPr txBox="1">
            <a:spLocks noGrp="1"/>
          </p:cNvSpPr>
          <p:nvPr>
            <p:ph type="body" idx="1"/>
          </p:nvPr>
        </p:nvSpPr>
        <p:spPr>
          <a:xfrm>
            <a:off x="629841" y="2571750"/>
            <a:ext cx="2949300" cy="1829925"/>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Clr>
                <a:srgbClr val="5D89A2"/>
              </a:buClr>
              <a:buSzPts val="1500"/>
              <a:buNone/>
              <a:defRPr sz="1500"/>
            </a:lvl1pPr>
            <a:lvl2pPr marL="914400" lvl="1" indent="-228600" algn="l">
              <a:lnSpc>
                <a:spcPct val="110000"/>
              </a:lnSpc>
              <a:spcBef>
                <a:spcPts val="400"/>
              </a:spcBef>
              <a:spcAft>
                <a:spcPts val="0"/>
              </a:spcAft>
              <a:buClr>
                <a:srgbClr val="5D89A2"/>
              </a:buClr>
              <a:buSzPts val="1100"/>
              <a:buNone/>
              <a:defRPr sz="1100"/>
            </a:lvl2pPr>
            <a:lvl3pPr marL="1371600" lvl="2" indent="-228600" algn="l">
              <a:lnSpc>
                <a:spcPct val="110000"/>
              </a:lnSpc>
              <a:spcBef>
                <a:spcPts val="400"/>
              </a:spcBef>
              <a:spcAft>
                <a:spcPts val="0"/>
              </a:spcAft>
              <a:buClr>
                <a:srgbClr val="5D89A2"/>
              </a:buClr>
              <a:buSzPts val="900"/>
              <a:buNone/>
              <a:defRPr sz="900"/>
            </a:lvl3pPr>
            <a:lvl4pPr marL="1828800" lvl="3" indent="-228600" algn="l">
              <a:lnSpc>
                <a:spcPct val="110000"/>
              </a:lnSpc>
              <a:spcBef>
                <a:spcPts val="400"/>
              </a:spcBef>
              <a:spcAft>
                <a:spcPts val="0"/>
              </a:spcAft>
              <a:buClr>
                <a:srgbClr val="5D89A2"/>
              </a:buClr>
              <a:buSzPts val="800"/>
              <a:buNone/>
              <a:defRPr sz="800"/>
            </a:lvl4pPr>
            <a:lvl5pPr marL="2286000" lvl="4" indent="-228600" algn="l">
              <a:lnSpc>
                <a:spcPct val="110000"/>
              </a:lnSpc>
              <a:spcBef>
                <a:spcPts val="400"/>
              </a:spcBef>
              <a:spcAft>
                <a:spcPts val="0"/>
              </a:spcAft>
              <a:buClr>
                <a:srgbClr val="5D89A2"/>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92" name="Google Shape;192;p33"/>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 name="Google Shape;193;p33"/>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 name="Google Shape;194;p33"/>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a:xfrm>
            <a:off x="628650" y="545492"/>
            <a:ext cx="7886700" cy="994275"/>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p34"/>
          <p:cNvSpPr txBox="1">
            <a:spLocks noGrp="1"/>
          </p:cNvSpPr>
          <p:nvPr>
            <p:ph type="body" idx="1"/>
          </p:nvPr>
        </p:nvSpPr>
        <p:spPr>
          <a:xfrm rot="5400000">
            <a:off x="3138863" y="-868156"/>
            <a:ext cx="2866275"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8" name="Google Shape;198;p34"/>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9" name="Google Shape;199;p34"/>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34"/>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rot="5400000">
            <a:off x="5512725" y="1579590"/>
            <a:ext cx="4033575" cy="1971675"/>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5D89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p35"/>
          <p:cNvSpPr txBox="1">
            <a:spLocks noGrp="1"/>
          </p:cNvSpPr>
          <p:nvPr>
            <p:ph type="body" idx="1"/>
          </p:nvPr>
        </p:nvSpPr>
        <p:spPr>
          <a:xfrm rot="5400000">
            <a:off x="1512225" y="-334935"/>
            <a:ext cx="4033575"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Clr>
                <a:srgbClr val="5D89A2"/>
              </a:buClr>
              <a:buSzPts val="1400"/>
              <a:buChar char="•"/>
              <a:defRPr/>
            </a:lvl1pPr>
            <a:lvl2pPr marL="914400" lvl="1" indent="-317500" algn="l">
              <a:lnSpc>
                <a:spcPct val="110000"/>
              </a:lnSpc>
              <a:spcBef>
                <a:spcPts val="400"/>
              </a:spcBef>
              <a:spcAft>
                <a:spcPts val="0"/>
              </a:spcAft>
              <a:buClr>
                <a:srgbClr val="5D89A2"/>
              </a:buClr>
              <a:buSzPts val="1400"/>
              <a:buChar char="•"/>
              <a:defRPr/>
            </a:lvl2pPr>
            <a:lvl3pPr marL="1371600" lvl="2" indent="-317500" algn="l">
              <a:lnSpc>
                <a:spcPct val="110000"/>
              </a:lnSpc>
              <a:spcBef>
                <a:spcPts val="400"/>
              </a:spcBef>
              <a:spcAft>
                <a:spcPts val="0"/>
              </a:spcAft>
              <a:buClr>
                <a:srgbClr val="5D89A2"/>
              </a:buClr>
              <a:buSzPts val="1400"/>
              <a:buChar char="•"/>
              <a:defRPr/>
            </a:lvl3pPr>
            <a:lvl4pPr marL="1828800" lvl="3" indent="-317500" algn="l">
              <a:lnSpc>
                <a:spcPct val="110000"/>
              </a:lnSpc>
              <a:spcBef>
                <a:spcPts val="400"/>
              </a:spcBef>
              <a:spcAft>
                <a:spcPts val="0"/>
              </a:spcAft>
              <a:buClr>
                <a:srgbClr val="5D89A2"/>
              </a:buClr>
              <a:buSzPts val="1400"/>
              <a:buChar char="•"/>
              <a:defRPr/>
            </a:lvl4pPr>
            <a:lvl5pPr marL="2286000" lvl="4" indent="-317500" algn="l">
              <a:lnSpc>
                <a:spcPct val="110000"/>
              </a:lnSpc>
              <a:spcBef>
                <a:spcPts val="400"/>
              </a:spcBef>
              <a:spcAft>
                <a:spcPts val="0"/>
              </a:spcAft>
              <a:buClr>
                <a:srgbClr val="5D89A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4" name="Google Shape;204;p35"/>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5" name="Google Shape;205;p35"/>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p35"/>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642" y="0"/>
            <a:ext cx="9144000" cy="5143498"/>
          </a:xfrm>
          <a:prstGeom prst="rect">
            <a:avLst/>
          </a:prstGeom>
          <a:solidFill>
            <a:srgbClr val="ECF0E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grpSp>
        <p:nvGrpSpPr>
          <p:cNvPr id="52" name="Google Shape;52;p13"/>
          <p:cNvGrpSpPr/>
          <p:nvPr/>
        </p:nvGrpSpPr>
        <p:grpSpPr>
          <a:xfrm>
            <a:off x="429" y="-1"/>
            <a:ext cx="9144000" cy="5143497"/>
            <a:chOff x="572" y="-1"/>
            <a:chExt cx="12192000" cy="6857996"/>
          </a:xfrm>
        </p:grpSpPr>
        <p:cxnSp>
          <p:nvCxnSpPr>
            <p:cNvPr id="53" name="Google Shape;53;p13"/>
            <p:cNvCxnSpPr/>
            <p:nvPr/>
          </p:nvCxnSpPr>
          <p:spPr>
            <a:xfrm>
              <a:off x="1667" y="6276706"/>
              <a:ext cx="12189812" cy="0"/>
            </a:xfrm>
            <a:prstGeom prst="straightConnector1">
              <a:avLst/>
            </a:prstGeom>
            <a:noFill/>
            <a:ln w="12700" cap="flat" cmpd="sng">
              <a:solidFill>
                <a:schemeClr val="accent4"/>
              </a:solidFill>
              <a:prstDash val="solid"/>
              <a:miter lim="800000"/>
              <a:headEnd type="none" w="sm" len="sm"/>
              <a:tailEnd type="none" w="sm" len="sm"/>
            </a:ln>
          </p:spPr>
        </p:cxnSp>
        <p:cxnSp>
          <p:nvCxnSpPr>
            <p:cNvPr id="54" name="Google Shape;54;p13"/>
            <p:cNvCxnSpPr/>
            <p:nvPr/>
          </p:nvCxnSpPr>
          <p:spPr>
            <a:xfrm>
              <a:off x="572" y="580876"/>
              <a:ext cx="12192000" cy="0"/>
            </a:xfrm>
            <a:prstGeom prst="straightConnector1">
              <a:avLst/>
            </a:prstGeom>
            <a:noFill/>
            <a:ln w="12700" cap="flat" cmpd="sng">
              <a:solidFill>
                <a:schemeClr val="accent4"/>
              </a:solidFill>
              <a:prstDash val="solid"/>
              <a:miter lim="800000"/>
              <a:headEnd type="none" w="sm" len="sm"/>
              <a:tailEnd type="none" w="sm" len="sm"/>
            </a:ln>
          </p:spPr>
        </p:cxnSp>
        <p:cxnSp>
          <p:nvCxnSpPr>
            <p:cNvPr id="55" name="Google Shape;55;p13"/>
            <p:cNvCxnSpPr/>
            <p:nvPr/>
          </p:nvCxnSpPr>
          <p:spPr>
            <a:xfrm rot="-5400000">
              <a:off x="8134324" y="3428956"/>
              <a:ext cx="6857912" cy="0"/>
            </a:xfrm>
            <a:prstGeom prst="straightConnector1">
              <a:avLst/>
            </a:prstGeom>
            <a:noFill/>
            <a:ln w="12700" cap="flat" cmpd="sng">
              <a:solidFill>
                <a:schemeClr val="accent4"/>
              </a:solidFill>
              <a:prstDash val="solid"/>
              <a:miter lim="800000"/>
              <a:headEnd type="none" w="sm" len="sm"/>
              <a:tailEnd type="none" w="sm" len="sm"/>
            </a:ln>
          </p:spPr>
        </p:cxnSp>
        <p:cxnSp>
          <p:nvCxnSpPr>
            <p:cNvPr id="56" name="Google Shape;56;p13"/>
            <p:cNvCxnSpPr/>
            <p:nvPr/>
          </p:nvCxnSpPr>
          <p:spPr>
            <a:xfrm rot="-5400000">
              <a:off x="-2794261" y="3428956"/>
              <a:ext cx="6857912" cy="0"/>
            </a:xfrm>
            <a:prstGeom prst="straightConnector1">
              <a:avLst/>
            </a:prstGeom>
            <a:noFill/>
            <a:ln w="12700" cap="flat" cmpd="sng">
              <a:solidFill>
                <a:schemeClr val="accent4"/>
              </a:solidFill>
              <a:prstDash val="solid"/>
              <a:miter lim="800000"/>
              <a:headEnd type="none" w="sm" len="sm"/>
              <a:tailEnd type="none" w="sm" len="sm"/>
            </a:ln>
          </p:spPr>
        </p:cxnSp>
        <p:sp>
          <p:nvSpPr>
            <p:cNvPr id="57" name="Google Shape;57;p13"/>
            <p:cNvSpPr/>
            <p:nvPr/>
          </p:nvSpPr>
          <p:spPr>
            <a:xfrm>
              <a:off x="4277016" y="-1"/>
              <a:ext cx="3637968" cy="580875"/>
            </a:xfrm>
            <a:custGeom>
              <a:avLst/>
              <a:gdLst/>
              <a:ahLst/>
              <a:cxnLst/>
              <a:rect l="l" t="t" r="r" b="b"/>
              <a:pathLst>
                <a:path w="2679858" h="434911" extrusionOk="0">
                  <a:moveTo>
                    <a:pt x="0" y="4953"/>
                  </a:moveTo>
                  <a:cubicBezTo>
                    <a:pt x="370427" y="274606"/>
                    <a:pt x="833723" y="434912"/>
                    <a:pt x="1336548" y="434912"/>
                  </a:cubicBezTo>
                  <a:cubicBezTo>
                    <a:pt x="1842326" y="434912"/>
                    <a:pt x="2308289" y="272701"/>
                    <a:pt x="2679859" y="0"/>
                  </a:cubicBezTo>
                </a:path>
              </a:pathLst>
            </a:custGeom>
            <a:noFill/>
            <a:ln w="12700" cap="flat" cmpd="sng">
              <a:solidFill>
                <a:schemeClr val="accent4"/>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58" name="Google Shape;58;p13"/>
            <p:cNvSpPr/>
            <p:nvPr/>
          </p:nvSpPr>
          <p:spPr>
            <a:xfrm rot="10800000">
              <a:off x="4305089" y="6276705"/>
              <a:ext cx="3581824" cy="581290"/>
            </a:xfrm>
            <a:custGeom>
              <a:avLst/>
              <a:gdLst/>
              <a:ahLst/>
              <a:cxnLst/>
              <a:rect l="l" t="t" r="r" b="b"/>
              <a:pathLst>
                <a:path w="2679858" h="434911" extrusionOk="0">
                  <a:moveTo>
                    <a:pt x="0" y="4953"/>
                  </a:moveTo>
                  <a:cubicBezTo>
                    <a:pt x="370427" y="274606"/>
                    <a:pt x="833723" y="434912"/>
                    <a:pt x="1336548" y="434912"/>
                  </a:cubicBezTo>
                  <a:cubicBezTo>
                    <a:pt x="1842326" y="434912"/>
                    <a:pt x="2308289" y="272701"/>
                    <a:pt x="2679859" y="0"/>
                  </a:cubicBezTo>
                </a:path>
              </a:pathLst>
            </a:custGeom>
            <a:noFill/>
            <a:ln w="12700" cap="flat" cmpd="sng">
              <a:solidFill>
                <a:schemeClr val="accent4"/>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grpSp>
      <p:sp>
        <p:nvSpPr>
          <p:cNvPr id="59" name="Google Shape;59;p13"/>
          <p:cNvSpPr txBox="1">
            <a:spLocks noGrp="1"/>
          </p:cNvSpPr>
          <p:nvPr>
            <p:ph type="title"/>
          </p:nvPr>
        </p:nvSpPr>
        <p:spPr>
          <a:xfrm>
            <a:off x="628650" y="545492"/>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5D89A2"/>
              </a:buClr>
              <a:buSzPts val="3300"/>
              <a:buFont typeface="Gentium Basic"/>
              <a:buNone/>
              <a:defRPr sz="3300" b="0" i="0" u="none" strike="noStrike" cap="none">
                <a:solidFill>
                  <a:srgbClr val="5D89A2"/>
                </a:solidFill>
                <a:latin typeface="Gentium Basic"/>
                <a:ea typeface="Gentium Basic"/>
                <a:cs typeface="Gentium Basic"/>
                <a:sym typeface="Gentium Bas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3"/>
          <p:cNvSpPr txBox="1">
            <a:spLocks noGrp="1"/>
          </p:cNvSpPr>
          <p:nvPr>
            <p:ph type="body" idx="1"/>
          </p:nvPr>
        </p:nvSpPr>
        <p:spPr>
          <a:xfrm>
            <a:off x="628650" y="1642056"/>
            <a:ext cx="7886700" cy="2866334"/>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10000"/>
              </a:lnSpc>
              <a:spcBef>
                <a:spcPts val="800"/>
              </a:spcBef>
              <a:spcAft>
                <a:spcPts val="0"/>
              </a:spcAft>
              <a:buClr>
                <a:srgbClr val="5D89A2"/>
              </a:buClr>
              <a:buSzPts val="1400"/>
              <a:buFont typeface="Arial"/>
              <a:buChar char="•"/>
              <a:defRPr sz="1400" b="0" i="0" u="none" strike="noStrike" cap="none">
                <a:solidFill>
                  <a:srgbClr val="5D89A2"/>
                </a:solidFill>
                <a:latin typeface="Avenir"/>
                <a:ea typeface="Avenir"/>
                <a:cs typeface="Avenir"/>
                <a:sym typeface="Avenir"/>
              </a:defRPr>
            </a:lvl1pPr>
            <a:lvl2pPr marL="914400" marR="0" lvl="1" indent="-304800" algn="l" rtl="0">
              <a:lnSpc>
                <a:spcPct val="110000"/>
              </a:lnSpc>
              <a:spcBef>
                <a:spcPts val="400"/>
              </a:spcBef>
              <a:spcAft>
                <a:spcPts val="0"/>
              </a:spcAft>
              <a:buClr>
                <a:srgbClr val="5D89A2"/>
              </a:buClr>
              <a:buSzPts val="1200"/>
              <a:buFont typeface="Arial"/>
              <a:buChar char="•"/>
              <a:defRPr sz="1200" b="0" i="0" u="none" strike="noStrike" cap="none">
                <a:solidFill>
                  <a:srgbClr val="5D89A2"/>
                </a:solidFill>
                <a:latin typeface="Avenir"/>
                <a:ea typeface="Avenir"/>
                <a:cs typeface="Avenir"/>
                <a:sym typeface="Avenir"/>
              </a:defRPr>
            </a:lvl2pPr>
            <a:lvl3pPr marL="1371600" marR="0" lvl="2" indent="-298450" algn="l" rtl="0">
              <a:lnSpc>
                <a:spcPct val="110000"/>
              </a:lnSpc>
              <a:spcBef>
                <a:spcPts val="400"/>
              </a:spcBef>
              <a:spcAft>
                <a:spcPts val="0"/>
              </a:spcAft>
              <a:buClr>
                <a:srgbClr val="5D89A2"/>
              </a:buClr>
              <a:buSzPts val="1100"/>
              <a:buFont typeface="Arial"/>
              <a:buChar char="•"/>
              <a:defRPr sz="1100" b="0" i="0" u="none" strike="noStrike" cap="none">
                <a:solidFill>
                  <a:srgbClr val="5D89A2"/>
                </a:solidFill>
                <a:latin typeface="Avenir"/>
                <a:ea typeface="Avenir"/>
                <a:cs typeface="Avenir"/>
                <a:sym typeface="Avenir"/>
              </a:defRPr>
            </a:lvl3pPr>
            <a:lvl4pPr marL="1828800" marR="0" lvl="3" indent="-285750" algn="l" rtl="0">
              <a:lnSpc>
                <a:spcPct val="110000"/>
              </a:lnSpc>
              <a:spcBef>
                <a:spcPts val="400"/>
              </a:spcBef>
              <a:spcAft>
                <a:spcPts val="0"/>
              </a:spcAft>
              <a:buClr>
                <a:srgbClr val="5D89A2"/>
              </a:buClr>
              <a:buSzPts val="900"/>
              <a:buFont typeface="Arial"/>
              <a:buChar char="•"/>
              <a:defRPr sz="900" b="0" i="0" u="none" strike="noStrike" cap="none">
                <a:solidFill>
                  <a:srgbClr val="5D89A2"/>
                </a:solidFill>
                <a:latin typeface="Avenir"/>
                <a:ea typeface="Avenir"/>
                <a:cs typeface="Avenir"/>
                <a:sym typeface="Avenir"/>
              </a:defRPr>
            </a:lvl4pPr>
            <a:lvl5pPr marL="2286000" marR="0" lvl="4" indent="-285750" algn="l" rtl="0">
              <a:lnSpc>
                <a:spcPct val="110000"/>
              </a:lnSpc>
              <a:spcBef>
                <a:spcPts val="400"/>
              </a:spcBef>
              <a:spcAft>
                <a:spcPts val="0"/>
              </a:spcAft>
              <a:buClr>
                <a:srgbClr val="5D89A2"/>
              </a:buClr>
              <a:buSzPts val="900"/>
              <a:buFont typeface="Arial"/>
              <a:buChar char="•"/>
              <a:defRPr sz="900" b="0" i="0" u="none" strike="noStrike" cap="none">
                <a:solidFill>
                  <a:srgbClr val="5D89A2"/>
                </a:solidFill>
                <a:latin typeface="Avenir"/>
                <a:ea typeface="Avenir"/>
                <a:cs typeface="Avenir"/>
                <a:sym typeface="Aveni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9pPr>
          </a:lstStyle>
          <a:p>
            <a:endParaRPr/>
          </a:p>
        </p:txBody>
      </p:sp>
      <p:sp>
        <p:nvSpPr>
          <p:cNvPr id="61" name="Google Shape;61;p13"/>
          <p:cNvSpPr txBox="1">
            <a:spLocks noGrp="1"/>
          </p:cNvSpPr>
          <p:nvPr>
            <p:ph type="dt" idx="10"/>
          </p:nvPr>
        </p:nvSpPr>
        <p:spPr>
          <a:xfrm>
            <a:off x="628650" y="102394"/>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5D89A2"/>
                </a:solidFill>
                <a:latin typeface="Avenir"/>
                <a:ea typeface="Avenir"/>
                <a:cs typeface="Avenir"/>
                <a:sym typeface="Aveni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9pPr>
          </a:lstStyle>
          <a:p>
            <a:endParaRPr/>
          </a:p>
        </p:txBody>
      </p:sp>
      <p:sp>
        <p:nvSpPr>
          <p:cNvPr id="62" name="Google Shape;62;p13"/>
          <p:cNvSpPr txBox="1">
            <a:spLocks noGrp="1"/>
          </p:cNvSpPr>
          <p:nvPr>
            <p:ph type="ftr" idx="11"/>
          </p:nvPr>
        </p:nvSpPr>
        <p:spPr>
          <a:xfrm>
            <a:off x="628650" y="4767263"/>
            <a:ext cx="2587994"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5D89A2"/>
                </a:solidFill>
                <a:latin typeface="Avenir"/>
                <a:ea typeface="Avenir"/>
                <a:cs typeface="Avenir"/>
                <a:sym typeface="Aveni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9pPr>
          </a:lstStyle>
          <a:p>
            <a:endParaRPr/>
          </a:p>
        </p:txBody>
      </p:sp>
      <p:sp>
        <p:nvSpPr>
          <p:cNvPr id="63" name="Google Shape;63;p13"/>
          <p:cNvSpPr txBox="1">
            <a:spLocks noGrp="1"/>
          </p:cNvSpPr>
          <p:nvPr>
            <p:ph type="sldNum" idx="12"/>
          </p:nvPr>
        </p:nvSpPr>
        <p:spPr>
          <a:xfrm>
            <a:off x="8672600" y="2434826"/>
            <a:ext cx="471400" cy="273844"/>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24"/>
          <p:cNvSpPr/>
          <p:nvPr/>
        </p:nvSpPr>
        <p:spPr>
          <a:xfrm>
            <a:off x="1642" y="0"/>
            <a:ext cx="9144000" cy="5143500"/>
          </a:xfrm>
          <a:prstGeom prst="rect">
            <a:avLst/>
          </a:prstGeom>
          <a:solidFill>
            <a:srgbClr val="ECF0E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grpSp>
        <p:nvGrpSpPr>
          <p:cNvPr id="126" name="Google Shape;126;p24"/>
          <p:cNvGrpSpPr/>
          <p:nvPr/>
        </p:nvGrpSpPr>
        <p:grpSpPr>
          <a:xfrm>
            <a:off x="429" y="-66"/>
            <a:ext cx="9144000" cy="5143562"/>
            <a:chOff x="572" y="-88"/>
            <a:chExt cx="12192000" cy="6858083"/>
          </a:xfrm>
        </p:grpSpPr>
        <p:cxnSp>
          <p:nvCxnSpPr>
            <p:cNvPr id="127" name="Google Shape;127;p24"/>
            <p:cNvCxnSpPr/>
            <p:nvPr/>
          </p:nvCxnSpPr>
          <p:spPr>
            <a:xfrm>
              <a:off x="1667" y="6276706"/>
              <a:ext cx="12189900" cy="0"/>
            </a:xfrm>
            <a:prstGeom prst="straightConnector1">
              <a:avLst/>
            </a:prstGeom>
            <a:noFill/>
            <a:ln w="12700" cap="flat" cmpd="sng">
              <a:solidFill>
                <a:schemeClr val="accent4"/>
              </a:solidFill>
              <a:prstDash val="solid"/>
              <a:miter lim="800000"/>
              <a:headEnd type="none" w="sm" len="sm"/>
              <a:tailEnd type="none" w="sm" len="sm"/>
            </a:ln>
          </p:spPr>
        </p:cxnSp>
        <p:cxnSp>
          <p:nvCxnSpPr>
            <p:cNvPr id="128" name="Google Shape;128;p24"/>
            <p:cNvCxnSpPr/>
            <p:nvPr/>
          </p:nvCxnSpPr>
          <p:spPr>
            <a:xfrm>
              <a:off x="572" y="580876"/>
              <a:ext cx="12192000" cy="0"/>
            </a:xfrm>
            <a:prstGeom prst="straightConnector1">
              <a:avLst/>
            </a:prstGeom>
            <a:noFill/>
            <a:ln w="12700" cap="flat" cmpd="sng">
              <a:solidFill>
                <a:schemeClr val="accent4"/>
              </a:solidFill>
              <a:prstDash val="solid"/>
              <a:miter lim="800000"/>
              <a:headEnd type="none" w="sm" len="sm"/>
              <a:tailEnd type="none" w="sm" len="sm"/>
            </a:ln>
          </p:spPr>
        </p:cxnSp>
        <p:cxnSp>
          <p:nvCxnSpPr>
            <p:cNvPr id="129" name="Google Shape;129;p24"/>
            <p:cNvCxnSpPr/>
            <p:nvPr/>
          </p:nvCxnSpPr>
          <p:spPr>
            <a:xfrm rot="-5400000">
              <a:off x="8134280" y="3428912"/>
              <a:ext cx="6858000" cy="0"/>
            </a:xfrm>
            <a:prstGeom prst="straightConnector1">
              <a:avLst/>
            </a:prstGeom>
            <a:noFill/>
            <a:ln w="12700" cap="flat" cmpd="sng">
              <a:solidFill>
                <a:schemeClr val="accent4"/>
              </a:solidFill>
              <a:prstDash val="solid"/>
              <a:miter lim="800000"/>
              <a:headEnd type="none" w="sm" len="sm"/>
              <a:tailEnd type="none" w="sm" len="sm"/>
            </a:ln>
          </p:spPr>
        </p:cxnSp>
        <p:cxnSp>
          <p:nvCxnSpPr>
            <p:cNvPr id="130" name="Google Shape;130;p24"/>
            <p:cNvCxnSpPr/>
            <p:nvPr/>
          </p:nvCxnSpPr>
          <p:spPr>
            <a:xfrm rot="-5400000">
              <a:off x="-2794305" y="3428912"/>
              <a:ext cx="6858000" cy="0"/>
            </a:xfrm>
            <a:prstGeom prst="straightConnector1">
              <a:avLst/>
            </a:prstGeom>
            <a:noFill/>
            <a:ln w="12700" cap="flat" cmpd="sng">
              <a:solidFill>
                <a:schemeClr val="accent4"/>
              </a:solidFill>
              <a:prstDash val="solid"/>
              <a:miter lim="800000"/>
              <a:headEnd type="none" w="sm" len="sm"/>
              <a:tailEnd type="none" w="sm" len="sm"/>
            </a:ln>
          </p:spPr>
        </p:cxnSp>
        <p:sp>
          <p:nvSpPr>
            <p:cNvPr id="131" name="Google Shape;131;p24"/>
            <p:cNvSpPr/>
            <p:nvPr/>
          </p:nvSpPr>
          <p:spPr>
            <a:xfrm>
              <a:off x="4277016" y="-1"/>
              <a:ext cx="3637907" cy="580606"/>
            </a:xfrm>
            <a:custGeom>
              <a:avLst/>
              <a:gdLst/>
              <a:ahLst/>
              <a:cxnLst/>
              <a:rect l="l" t="t" r="r" b="b"/>
              <a:pathLst>
                <a:path w="2679858" h="434911" extrusionOk="0">
                  <a:moveTo>
                    <a:pt x="0" y="4953"/>
                  </a:moveTo>
                  <a:cubicBezTo>
                    <a:pt x="370427" y="274606"/>
                    <a:pt x="833723" y="434912"/>
                    <a:pt x="1336548" y="434912"/>
                  </a:cubicBezTo>
                  <a:cubicBezTo>
                    <a:pt x="1842326" y="434912"/>
                    <a:pt x="2308289" y="272701"/>
                    <a:pt x="2679859" y="0"/>
                  </a:cubicBezTo>
                </a:path>
              </a:pathLst>
            </a:custGeom>
            <a:noFill/>
            <a:ln w="12700" cap="flat" cmpd="sng">
              <a:solidFill>
                <a:schemeClr val="accent4"/>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32" name="Google Shape;132;p24"/>
            <p:cNvSpPr/>
            <p:nvPr/>
          </p:nvSpPr>
          <p:spPr>
            <a:xfrm rot="10800000">
              <a:off x="4302603" y="6276302"/>
              <a:ext cx="3584310" cy="581693"/>
            </a:xfrm>
            <a:custGeom>
              <a:avLst/>
              <a:gdLst/>
              <a:ahLst/>
              <a:cxnLst/>
              <a:rect l="l" t="t" r="r" b="b"/>
              <a:pathLst>
                <a:path w="2679858" h="434911" extrusionOk="0">
                  <a:moveTo>
                    <a:pt x="0" y="4953"/>
                  </a:moveTo>
                  <a:cubicBezTo>
                    <a:pt x="370427" y="274606"/>
                    <a:pt x="833723" y="434912"/>
                    <a:pt x="1336548" y="434912"/>
                  </a:cubicBezTo>
                  <a:cubicBezTo>
                    <a:pt x="1842326" y="434912"/>
                    <a:pt x="2308289" y="272701"/>
                    <a:pt x="2679859" y="0"/>
                  </a:cubicBezTo>
                </a:path>
              </a:pathLst>
            </a:custGeom>
            <a:noFill/>
            <a:ln w="12700" cap="flat" cmpd="sng">
              <a:solidFill>
                <a:schemeClr val="accent4"/>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grpSp>
      <p:sp>
        <p:nvSpPr>
          <p:cNvPr id="133" name="Google Shape;133;p24"/>
          <p:cNvSpPr txBox="1">
            <a:spLocks noGrp="1"/>
          </p:cNvSpPr>
          <p:nvPr>
            <p:ph type="title"/>
          </p:nvPr>
        </p:nvSpPr>
        <p:spPr>
          <a:xfrm>
            <a:off x="628650" y="545492"/>
            <a:ext cx="7886700" cy="994275"/>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5D89A2"/>
              </a:buClr>
              <a:buSzPts val="3300"/>
              <a:buFont typeface="Gentium Basic"/>
              <a:buNone/>
              <a:defRPr sz="3300" b="0" i="0" u="none" strike="noStrike" cap="none">
                <a:solidFill>
                  <a:srgbClr val="5D89A2"/>
                </a:solidFill>
                <a:latin typeface="Gentium Basic"/>
                <a:ea typeface="Gentium Basic"/>
                <a:cs typeface="Gentium Basic"/>
                <a:sym typeface="Gentium Bas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4" name="Google Shape;134;p24"/>
          <p:cNvSpPr txBox="1">
            <a:spLocks noGrp="1"/>
          </p:cNvSpPr>
          <p:nvPr>
            <p:ph type="body" idx="1"/>
          </p:nvPr>
        </p:nvSpPr>
        <p:spPr>
          <a:xfrm>
            <a:off x="628650" y="1642056"/>
            <a:ext cx="7886700" cy="2866275"/>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10000"/>
              </a:lnSpc>
              <a:spcBef>
                <a:spcPts val="800"/>
              </a:spcBef>
              <a:spcAft>
                <a:spcPts val="0"/>
              </a:spcAft>
              <a:buClr>
                <a:srgbClr val="5D89A2"/>
              </a:buClr>
              <a:buSzPts val="1400"/>
              <a:buFont typeface="Arial"/>
              <a:buChar char="•"/>
              <a:defRPr sz="1400" b="0" i="0" u="none" strike="noStrike" cap="none">
                <a:solidFill>
                  <a:srgbClr val="5D89A2"/>
                </a:solidFill>
                <a:latin typeface="Avenir"/>
                <a:ea typeface="Avenir"/>
                <a:cs typeface="Avenir"/>
                <a:sym typeface="Avenir"/>
              </a:defRPr>
            </a:lvl1pPr>
            <a:lvl2pPr marL="914400" marR="0" lvl="1" indent="-304800" algn="l" rtl="0">
              <a:lnSpc>
                <a:spcPct val="110000"/>
              </a:lnSpc>
              <a:spcBef>
                <a:spcPts val="400"/>
              </a:spcBef>
              <a:spcAft>
                <a:spcPts val="0"/>
              </a:spcAft>
              <a:buClr>
                <a:srgbClr val="5D89A2"/>
              </a:buClr>
              <a:buSzPts val="1200"/>
              <a:buFont typeface="Arial"/>
              <a:buChar char="•"/>
              <a:defRPr sz="1200" b="0" i="0" u="none" strike="noStrike" cap="none">
                <a:solidFill>
                  <a:srgbClr val="5D89A2"/>
                </a:solidFill>
                <a:latin typeface="Avenir"/>
                <a:ea typeface="Avenir"/>
                <a:cs typeface="Avenir"/>
                <a:sym typeface="Avenir"/>
              </a:defRPr>
            </a:lvl2pPr>
            <a:lvl3pPr marL="1371600" marR="0" lvl="2" indent="-298450" algn="l" rtl="0">
              <a:lnSpc>
                <a:spcPct val="110000"/>
              </a:lnSpc>
              <a:spcBef>
                <a:spcPts val="400"/>
              </a:spcBef>
              <a:spcAft>
                <a:spcPts val="0"/>
              </a:spcAft>
              <a:buClr>
                <a:srgbClr val="5D89A2"/>
              </a:buClr>
              <a:buSzPts val="1100"/>
              <a:buFont typeface="Arial"/>
              <a:buChar char="•"/>
              <a:defRPr sz="1100" b="0" i="0" u="none" strike="noStrike" cap="none">
                <a:solidFill>
                  <a:srgbClr val="5D89A2"/>
                </a:solidFill>
                <a:latin typeface="Avenir"/>
                <a:ea typeface="Avenir"/>
                <a:cs typeface="Avenir"/>
                <a:sym typeface="Avenir"/>
              </a:defRPr>
            </a:lvl3pPr>
            <a:lvl4pPr marL="1828800" marR="0" lvl="3" indent="-285750" algn="l" rtl="0">
              <a:lnSpc>
                <a:spcPct val="110000"/>
              </a:lnSpc>
              <a:spcBef>
                <a:spcPts val="400"/>
              </a:spcBef>
              <a:spcAft>
                <a:spcPts val="0"/>
              </a:spcAft>
              <a:buClr>
                <a:srgbClr val="5D89A2"/>
              </a:buClr>
              <a:buSzPts val="900"/>
              <a:buFont typeface="Arial"/>
              <a:buChar char="•"/>
              <a:defRPr sz="900" b="0" i="0" u="none" strike="noStrike" cap="none">
                <a:solidFill>
                  <a:srgbClr val="5D89A2"/>
                </a:solidFill>
                <a:latin typeface="Avenir"/>
                <a:ea typeface="Avenir"/>
                <a:cs typeface="Avenir"/>
                <a:sym typeface="Avenir"/>
              </a:defRPr>
            </a:lvl4pPr>
            <a:lvl5pPr marL="2286000" marR="0" lvl="4" indent="-285750" algn="l" rtl="0">
              <a:lnSpc>
                <a:spcPct val="110000"/>
              </a:lnSpc>
              <a:spcBef>
                <a:spcPts val="400"/>
              </a:spcBef>
              <a:spcAft>
                <a:spcPts val="0"/>
              </a:spcAft>
              <a:buClr>
                <a:srgbClr val="5D89A2"/>
              </a:buClr>
              <a:buSzPts val="900"/>
              <a:buFont typeface="Arial"/>
              <a:buChar char="•"/>
              <a:defRPr sz="900" b="0" i="0" u="none" strike="noStrike" cap="none">
                <a:solidFill>
                  <a:srgbClr val="5D89A2"/>
                </a:solidFill>
                <a:latin typeface="Avenir"/>
                <a:ea typeface="Avenir"/>
                <a:cs typeface="Avenir"/>
                <a:sym typeface="Aveni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9pPr>
          </a:lstStyle>
          <a:p>
            <a:endParaRPr/>
          </a:p>
        </p:txBody>
      </p:sp>
      <p:sp>
        <p:nvSpPr>
          <p:cNvPr id="135" name="Google Shape;135;p24"/>
          <p:cNvSpPr txBox="1">
            <a:spLocks noGrp="1"/>
          </p:cNvSpPr>
          <p:nvPr>
            <p:ph type="dt" idx="10"/>
          </p:nvPr>
        </p:nvSpPr>
        <p:spPr>
          <a:xfrm>
            <a:off x="628650" y="102394"/>
            <a:ext cx="2057400" cy="2738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5D89A2"/>
                </a:solidFill>
                <a:latin typeface="Avenir"/>
                <a:ea typeface="Avenir"/>
                <a:cs typeface="Avenir"/>
                <a:sym typeface="Aveni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9pPr>
          </a:lstStyle>
          <a:p>
            <a:endParaRPr/>
          </a:p>
        </p:txBody>
      </p:sp>
      <p:sp>
        <p:nvSpPr>
          <p:cNvPr id="136" name="Google Shape;136;p24"/>
          <p:cNvSpPr txBox="1">
            <a:spLocks noGrp="1"/>
          </p:cNvSpPr>
          <p:nvPr>
            <p:ph type="ftr" idx="11"/>
          </p:nvPr>
        </p:nvSpPr>
        <p:spPr>
          <a:xfrm>
            <a:off x="628650" y="4767263"/>
            <a:ext cx="2588175" cy="2738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5D89A2"/>
                </a:solidFill>
                <a:latin typeface="Avenir"/>
                <a:ea typeface="Avenir"/>
                <a:cs typeface="Avenir"/>
                <a:sym typeface="Aveni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venir"/>
                <a:ea typeface="Avenir"/>
                <a:cs typeface="Avenir"/>
                <a:sym typeface="Avenir"/>
              </a:defRPr>
            </a:lvl9pPr>
          </a:lstStyle>
          <a:p>
            <a:endParaRPr/>
          </a:p>
        </p:txBody>
      </p:sp>
      <p:sp>
        <p:nvSpPr>
          <p:cNvPr id="137" name="Google Shape;137;p24"/>
          <p:cNvSpPr txBox="1">
            <a:spLocks noGrp="1"/>
          </p:cNvSpPr>
          <p:nvPr>
            <p:ph type="sldNum" idx="12"/>
          </p:nvPr>
        </p:nvSpPr>
        <p:spPr>
          <a:xfrm>
            <a:off x="8672600" y="2434826"/>
            <a:ext cx="471375" cy="273825"/>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5D89A2"/>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cfda.com/resources/materials/detail/abaca"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hyperlink" Target="https://www.fao.org/economic/futurefibres/home/why/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kth.diva-portal.org/smash/get/diva2:1352495/FULLTEXT01.pdf"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mailto:fibexcorporation@gmail.com" TargetMode="Externa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drive.google.com/file/d/1DiQcWnTfMyusgDtFetrpdSo9PO7HH93K/view"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drive.google.com/file/d/1FQqZirM93B_ON4tUfMP_pkkf2PG3Cc83/view"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drive.google.com/file/d/1Xw4Fty_EshKcAKDlG86aaZVhdn46k2PV/view"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8" Type="http://schemas.openxmlformats.org/officeDocument/2006/relationships/hyperlink" Target="https://www.linkedin.com/in/meg-black-phd-86aa3b126/" TargetMode="External"/><Relationship Id="rId13" Type="http://schemas.openxmlformats.org/officeDocument/2006/relationships/image" Target="../media/image37.png"/><Relationship Id="rId18" Type="http://schemas.openxmlformats.org/officeDocument/2006/relationships/hyperlink" Target="https://www.linkedin.com/in/hanna-mae-padilla-08b6732a/" TargetMode="External"/><Relationship Id="rId3" Type="http://schemas.openxmlformats.org/officeDocument/2006/relationships/image" Target="../media/image32.png"/><Relationship Id="rId7" Type="http://schemas.openxmlformats.org/officeDocument/2006/relationships/image" Target="../media/image34.jpg"/><Relationship Id="rId12" Type="http://schemas.openxmlformats.org/officeDocument/2006/relationships/hyperlink" Target="https://www.youtube.com/channel/UCmYwQ1m8m_gXBeSXmThphlg" TargetMode="External"/><Relationship Id="rId17" Type="http://schemas.openxmlformats.org/officeDocument/2006/relationships/image" Target="../media/image38.png"/><Relationship Id="rId2" Type="http://schemas.openxmlformats.org/officeDocument/2006/relationships/notesSlide" Target="../notesSlides/notesSlide27.xml"/><Relationship Id="rId16" Type="http://schemas.openxmlformats.org/officeDocument/2006/relationships/hyperlink" Target="mailto:fibexcorporation@gmail.com" TargetMode="External"/><Relationship Id="rId20" Type="http://schemas.openxmlformats.org/officeDocument/2006/relationships/hyperlink" Target="https://www.linkedin.com/company/fibex-corporation" TargetMode="External"/><Relationship Id="rId1" Type="http://schemas.openxmlformats.org/officeDocument/2006/relationships/slideLayout" Target="../slideLayouts/slideLayout24.xml"/><Relationship Id="rId6" Type="http://schemas.openxmlformats.org/officeDocument/2006/relationships/hyperlink" Target="https://www.instagram.com/megblackstudio/" TargetMode="External"/><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hyperlink" Target="mailto:meg@megblack.com" TargetMode="External"/><Relationship Id="rId10" Type="http://schemas.openxmlformats.org/officeDocument/2006/relationships/hyperlink" Target="https://twitter.com/megblack" TargetMode="External"/><Relationship Id="rId19" Type="http://schemas.openxmlformats.org/officeDocument/2006/relationships/image" Target="../media/image39.png"/><Relationship Id="rId4" Type="http://schemas.openxmlformats.org/officeDocument/2006/relationships/hyperlink" Target="https://www.facebook.com/megblackhandmadepaperart" TargetMode="External"/><Relationship Id="rId9" Type="http://schemas.openxmlformats.org/officeDocument/2006/relationships/image" Target="../media/image35.jpg"/><Relationship Id="rId14" Type="http://schemas.openxmlformats.org/officeDocument/2006/relationships/hyperlink" Target="http://www.megblack.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hyperlink" Target="https://kth.diva-portal.org/smash/get/diva2:1352495/FULLTEXT01.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un.org/sg/en/node/262096"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36"/>
          <p:cNvSpPr/>
          <p:nvPr/>
        </p:nvSpPr>
        <p:spPr>
          <a:xfrm>
            <a:off x="80612" y="88896"/>
            <a:ext cx="4569714" cy="4965700"/>
          </a:xfrm>
          <a:prstGeom prst="rect">
            <a:avLst/>
          </a:prstGeom>
          <a:solidFill>
            <a:srgbClr val="DAEA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venir"/>
              <a:ea typeface="Avenir"/>
              <a:cs typeface="Avenir"/>
              <a:sym typeface="Avenir"/>
            </a:endParaRPr>
          </a:p>
        </p:txBody>
      </p:sp>
      <p:pic>
        <p:nvPicPr>
          <p:cNvPr id="212" name="Google Shape;212;p36" descr="A couple of women smiling&#10;&#10;Description automatically generated with low confidence"/>
          <p:cNvPicPr preferRelativeResize="0"/>
          <p:nvPr/>
        </p:nvPicPr>
        <p:blipFill rotWithShape="1">
          <a:blip r:embed="rId3">
            <a:alphaModFix amt="50000"/>
          </a:blip>
          <a:srcRect l="51754" t="-1" r="2088" b="-1"/>
          <a:stretch/>
        </p:blipFill>
        <p:spPr>
          <a:xfrm>
            <a:off x="1754880" y="-1"/>
            <a:ext cx="4587632" cy="5143493"/>
          </a:xfrm>
          <a:prstGeom prst="rect">
            <a:avLst/>
          </a:prstGeom>
          <a:noFill/>
          <a:ln>
            <a:noFill/>
          </a:ln>
        </p:spPr>
      </p:pic>
      <p:sp>
        <p:nvSpPr>
          <p:cNvPr id="213" name="Google Shape;213;p36"/>
          <p:cNvSpPr txBox="1">
            <a:spLocks noGrp="1"/>
          </p:cNvSpPr>
          <p:nvPr>
            <p:ph type="ctrTitle"/>
          </p:nvPr>
        </p:nvSpPr>
        <p:spPr>
          <a:xfrm>
            <a:off x="341369" y="481543"/>
            <a:ext cx="3619800" cy="2707875"/>
          </a:xfrm>
          <a:prstGeom prst="rect">
            <a:avLst/>
          </a:prstGeom>
          <a:noFill/>
          <a:ln>
            <a:noFill/>
          </a:ln>
        </p:spPr>
        <p:txBody>
          <a:bodyPr spcFirstLastPara="1" wrap="square" lIns="68575" tIns="34275" rIns="68575" bIns="34275" anchor="b" anchorCtr="0">
            <a:normAutofit fontScale="90000"/>
          </a:bodyPr>
          <a:lstStyle/>
          <a:p>
            <a:pPr marL="0" lvl="0" indent="0" algn="l" rtl="0">
              <a:lnSpc>
                <a:spcPct val="100000"/>
              </a:lnSpc>
              <a:spcBef>
                <a:spcPts val="0"/>
              </a:spcBef>
              <a:spcAft>
                <a:spcPts val="0"/>
              </a:spcAft>
              <a:buClr>
                <a:srgbClr val="FFFFFF"/>
              </a:buClr>
              <a:buSzPct val="95555"/>
              <a:buFont typeface="Gentium Basic"/>
              <a:buNone/>
            </a:pPr>
            <a:r>
              <a:rPr lang="en" sz="4500" b="1" i="1">
                <a:solidFill>
                  <a:srgbClr val="888888"/>
                </a:solidFill>
              </a:rPr>
              <a:t>Modern Circumstances:</a:t>
            </a:r>
            <a:br>
              <a:rPr lang="en">
                <a:solidFill>
                  <a:srgbClr val="FFFFFF"/>
                </a:solidFill>
              </a:rPr>
            </a:br>
            <a:endParaRPr>
              <a:solidFill>
                <a:srgbClr val="FFFFFF"/>
              </a:solidFill>
            </a:endParaRPr>
          </a:p>
        </p:txBody>
      </p:sp>
      <p:sp>
        <p:nvSpPr>
          <p:cNvPr id="214" name="Google Shape;214;p36"/>
          <p:cNvSpPr txBox="1">
            <a:spLocks noGrp="1"/>
          </p:cNvSpPr>
          <p:nvPr>
            <p:ph type="subTitle" idx="1"/>
          </p:nvPr>
        </p:nvSpPr>
        <p:spPr>
          <a:xfrm>
            <a:off x="341368" y="4219440"/>
            <a:ext cx="7070513" cy="995566"/>
          </a:xfrm>
          <a:prstGeom prst="rect">
            <a:avLst/>
          </a:prstGeom>
          <a:noFill/>
          <a:ln>
            <a:noFill/>
          </a:ln>
        </p:spPr>
        <p:txBody>
          <a:bodyPr spcFirstLastPara="1" wrap="square" lIns="68575" tIns="34275" rIns="68575" bIns="34275" anchor="t" anchorCtr="0">
            <a:normAutofit/>
          </a:bodyPr>
          <a:lstStyle/>
          <a:p>
            <a:pPr marL="0" lvl="0" indent="0" algn="l" rtl="0">
              <a:lnSpc>
                <a:spcPct val="110000"/>
              </a:lnSpc>
              <a:spcBef>
                <a:spcPts val="0"/>
              </a:spcBef>
              <a:spcAft>
                <a:spcPts val="0"/>
              </a:spcAft>
              <a:buClr>
                <a:srgbClr val="FFFFFF"/>
              </a:buClr>
              <a:buSzPts val="1500"/>
              <a:buNone/>
            </a:pPr>
            <a:r>
              <a:rPr lang="en" sz="2100" i="1">
                <a:solidFill>
                  <a:srgbClr val="5D89A2"/>
                </a:solidFill>
                <a:latin typeface="Gentium Basic"/>
                <a:ea typeface="Gentium Basic"/>
                <a:cs typeface="Gentium Basic"/>
                <a:sym typeface="Gentium Basic"/>
              </a:rPr>
              <a:t>Handmade paper on the front lines to combat climate change.</a:t>
            </a:r>
            <a:endParaRPr sz="2100">
              <a:solidFill>
                <a:srgbClr val="5D89A2"/>
              </a:solidFill>
              <a:latin typeface="Gentium Basic"/>
              <a:ea typeface="Gentium Basic"/>
              <a:cs typeface="Gentium Basic"/>
              <a:sym typeface="Gentium Basic"/>
            </a:endParaRPr>
          </a:p>
        </p:txBody>
      </p:sp>
      <p:sp>
        <p:nvSpPr>
          <p:cNvPr id="215" name="Google Shape;215;p36"/>
          <p:cNvSpPr txBox="1"/>
          <p:nvPr/>
        </p:nvSpPr>
        <p:spPr>
          <a:xfrm>
            <a:off x="4431534" y="2223982"/>
            <a:ext cx="5409036" cy="3088715"/>
          </a:xfrm>
          <a:prstGeom prst="rect">
            <a:avLst/>
          </a:prstGeom>
          <a:noFill/>
          <a:ln>
            <a:noFill/>
          </a:ln>
        </p:spPr>
        <p:txBody>
          <a:bodyPr spcFirstLastPara="1" wrap="square" lIns="68575" tIns="34275" rIns="68575" bIns="34275" anchor="b" anchorCtr="0">
            <a:normAutofit/>
          </a:bodyPr>
          <a:lstStyle/>
          <a:p>
            <a:pPr marL="0" marR="0" lvl="0" indent="0" algn="ctr" rtl="0">
              <a:lnSpc>
                <a:spcPct val="100000"/>
              </a:lnSpc>
              <a:spcBef>
                <a:spcPts val="0"/>
              </a:spcBef>
              <a:spcAft>
                <a:spcPts val="0"/>
              </a:spcAft>
              <a:buClr>
                <a:srgbClr val="7F7F7F"/>
              </a:buClr>
              <a:buSzPts val="3900"/>
              <a:buFont typeface="Gentium Basic"/>
              <a:buNone/>
            </a:pPr>
            <a:r>
              <a:rPr lang="en" sz="3900" b="1" i="1" u="none" strike="noStrike" cap="none">
                <a:solidFill>
                  <a:srgbClr val="7F7F7F"/>
                </a:solidFill>
                <a:latin typeface="Gentium Basic"/>
                <a:ea typeface="Gentium Basic"/>
                <a:cs typeface="Gentium Basic"/>
                <a:sym typeface="Gentium Basic"/>
              </a:rPr>
              <a:t>Presented by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F7F7F"/>
              </a:buClr>
              <a:buSzPts val="3900"/>
              <a:buFont typeface="Gentium Basic"/>
              <a:buNone/>
            </a:pPr>
            <a:r>
              <a:rPr lang="en" sz="3900" b="1" i="1" u="none" strike="noStrike" cap="none">
                <a:solidFill>
                  <a:srgbClr val="7F7F7F"/>
                </a:solidFill>
                <a:latin typeface="Gentium Basic"/>
                <a:ea typeface="Gentium Basic"/>
                <a:cs typeface="Gentium Basic"/>
                <a:sym typeface="Gentium Basic"/>
              </a:rPr>
              <a:t>  Meg Black, PhD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F7F7F"/>
              </a:buClr>
              <a:buSzPts val="3900"/>
              <a:buFont typeface="Gentium Basic"/>
              <a:buNone/>
            </a:pPr>
            <a:r>
              <a:rPr lang="en" sz="3900" b="1" i="1" u="none" strike="noStrike" cap="none">
                <a:solidFill>
                  <a:srgbClr val="7F7F7F"/>
                </a:solidFill>
                <a:latin typeface="Gentium Basic"/>
                <a:ea typeface="Gentium Basic"/>
                <a:cs typeface="Gentium Basic"/>
                <a:sym typeface="Gentium Basic"/>
              </a:rPr>
              <a:t> </a:t>
            </a:r>
            <a:br>
              <a:rPr lang="en" sz="3900" b="0" i="0" u="none" strike="noStrike" cap="none">
                <a:solidFill>
                  <a:srgbClr val="FFFFFF"/>
                </a:solidFill>
                <a:latin typeface="Gentium Basic"/>
                <a:ea typeface="Gentium Basic"/>
                <a:cs typeface="Gentium Basic"/>
                <a:sym typeface="Gentium Basic"/>
              </a:rPr>
            </a:br>
            <a:endParaRPr sz="3900" b="0" i="0" u="none" strike="noStrike" cap="none">
              <a:solidFill>
                <a:srgbClr val="FFFFFF"/>
              </a:solidFill>
              <a:latin typeface="Gentium Basic"/>
              <a:ea typeface="Gentium Basic"/>
              <a:cs typeface="Gentium Basic"/>
              <a:sym typeface="Gentium Bas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700"/>
                                        <p:tgtEl>
                                          <p:spTgt spid="214">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13"/>
                                        </p:tgtEl>
                                        <p:attrNameLst>
                                          <p:attrName>style.visibility</p:attrName>
                                        </p:attrNameLst>
                                      </p:cBhvr>
                                      <p:to>
                                        <p:strVal val="visible"/>
                                      </p:to>
                                    </p:set>
                                    <p:animEffect transition="in" filter="fade">
                                      <p:cBhvr>
                                        <p:cTn id="10" dur="700"/>
                                        <p:tgtEl>
                                          <p:spTgt spid="213"/>
                                        </p:tgtEl>
                                      </p:cBhvr>
                                    </p:animEffect>
                                  </p:childTnLst>
                                </p:cTn>
                              </p:par>
                              <p:par>
                                <p:cTn id="11" presetID="10" presetClass="entr" presetSubtype="0" fill="hold" nodeType="withEffect">
                                  <p:stCondLst>
                                    <p:cond delay="1000"/>
                                  </p:stCondLst>
                                  <p:childTnLst>
                                    <p:set>
                                      <p:cBhvr>
                                        <p:cTn id="12" dur="1" fill="hold">
                                          <p:stCondLst>
                                            <p:cond delay="0"/>
                                          </p:stCondLst>
                                        </p:cTn>
                                        <p:tgtEl>
                                          <p:spTgt spid="215"/>
                                        </p:tgtEl>
                                        <p:attrNameLst>
                                          <p:attrName>style.visibility</p:attrName>
                                        </p:attrNameLst>
                                      </p:cBhvr>
                                      <p:to>
                                        <p:strVal val="visible"/>
                                      </p:to>
                                    </p:set>
                                    <p:animEffect transition="in" filter="fade">
                                      <p:cBhvr>
                                        <p:cTn id="13" dur="7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5"/>
          <p:cNvSpPr txBox="1"/>
          <p:nvPr/>
        </p:nvSpPr>
        <p:spPr>
          <a:xfrm>
            <a:off x="564229" y="1197322"/>
            <a:ext cx="8048625" cy="302390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Times New Roman"/>
                <a:ea typeface="Times New Roman"/>
                <a:cs typeface="Times New Roman"/>
                <a:sym typeface="Times New Roman"/>
              </a:rPr>
              <a:t>Abaca is a natural leaf fiber that comes from a relative of the banana tree family native to the Philippines that grows throughout tropical regions. It is also called Manilla hemp, though it is not related to actual hemp.</a:t>
            </a:r>
            <a:endParaRPr sz="1100"/>
          </a:p>
          <a:p>
            <a:pPr marL="0" marR="0" lvl="0" indent="0" algn="l" rtl="0">
              <a:lnSpc>
                <a:spcPct val="100000"/>
              </a:lnSpc>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2400" b="0" i="0" u="none" strike="noStrike" cap="none">
                <a:solidFill>
                  <a:srgbClr val="000000"/>
                </a:solidFill>
                <a:latin typeface="Times New Roman"/>
                <a:ea typeface="Times New Roman"/>
                <a:cs typeface="Times New Roman"/>
                <a:sym typeface="Times New Roman"/>
              </a:rPr>
              <a:t>Abaca is generally considered to be a sustainable, environmentally friendly fiber that can empower communities. It has been identified by the United Nations as a “future fiber.”</a:t>
            </a:r>
            <a:endParaRPr sz="1100"/>
          </a:p>
        </p:txBody>
      </p:sp>
      <p:sp>
        <p:nvSpPr>
          <p:cNvPr id="285" name="Google Shape;285;p45"/>
          <p:cNvSpPr txBox="1"/>
          <p:nvPr/>
        </p:nvSpPr>
        <p:spPr>
          <a:xfrm>
            <a:off x="564224" y="229775"/>
            <a:ext cx="39267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4100" b="0" i="1" u="none" strike="noStrike" cap="none">
                <a:solidFill>
                  <a:srgbClr val="5C90A2"/>
                </a:solidFill>
                <a:latin typeface="Times New Roman"/>
                <a:ea typeface="Times New Roman"/>
                <a:cs typeface="Times New Roman"/>
                <a:sym typeface="Times New Roman"/>
              </a:rPr>
              <a:t>What is</a:t>
            </a:r>
            <a:r>
              <a:rPr lang="en" sz="4100" i="1">
                <a:solidFill>
                  <a:srgbClr val="5C90A2"/>
                </a:solidFill>
                <a:latin typeface="Times New Roman"/>
                <a:ea typeface="Times New Roman"/>
                <a:cs typeface="Times New Roman"/>
                <a:sym typeface="Times New Roman"/>
              </a:rPr>
              <a:t> </a:t>
            </a:r>
            <a:r>
              <a:rPr lang="en" sz="4100" b="0" i="1" u="none" strike="noStrike" cap="none">
                <a:solidFill>
                  <a:srgbClr val="5C90A2"/>
                </a:solidFill>
                <a:latin typeface="Times New Roman"/>
                <a:ea typeface="Times New Roman"/>
                <a:cs typeface="Times New Roman"/>
                <a:sym typeface="Times New Roman"/>
              </a:rPr>
              <a:t>abaca?</a:t>
            </a:r>
            <a:endParaRPr sz="1100"/>
          </a:p>
        </p:txBody>
      </p:sp>
      <p:sp>
        <p:nvSpPr>
          <p:cNvPr id="286" name="Google Shape;286;p45"/>
          <p:cNvSpPr txBox="1"/>
          <p:nvPr/>
        </p:nvSpPr>
        <p:spPr>
          <a:xfrm>
            <a:off x="564229" y="4589502"/>
            <a:ext cx="3679132" cy="55399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Times New Roman"/>
                <a:ea typeface="Times New Roman"/>
                <a:cs typeface="Times New Roman"/>
                <a:sym typeface="Times New Roman"/>
              </a:rPr>
              <a:t>Source: </a:t>
            </a:r>
            <a:r>
              <a:rPr lang="en" sz="1100" b="0" i="0" u="sng" strike="noStrike" cap="none">
                <a:solidFill>
                  <a:schemeClr val="hlink"/>
                </a:solidFill>
                <a:latin typeface="Times New Roman"/>
                <a:ea typeface="Times New Roman"/>
                <a:cs typeface="Times New Roman"/>
                <a:sym typeface="Times New Roman"/>
                <a:hlinkClick r:id="rId3"/>
              </a:rPr>
              <a:t>https://cfda.com/resources/materials/detail/abaca</a:t>
            </a:r>
            <a:endParaRPr sz="11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b="0" i="0" u="none" strike="noStrike" cap="none">
                <a:solidFill>
                  <a:srgbClr val="000000"/>
                </a:solidFill>
                <a:latin typeface="Times New Roman"/>
                <a:ea typeface="Times New Roman"/>
                <a:cs typeface="Times New Roman"/>
                <a:sym typeface="Times New Roman"/>
              </a:rPr>
              <a:t>UNEP: </a:t>
            </a:r>
            <a:r>
              <a:rPr lang="en" sz="1100" b="0" i="0" u="sng" strike="noStrike" cap="none">
                <a:solidFill>
                  <a:schemeClr val="hlink"/>
                </a:solidFill>
                <a:latin typeface="Times New Roman"/>
                <a:ea typeface="Times New Roman"/>
                <a:cs typeface="Times New Roman"/>
                <a:sym typeface="Times New Roman"/>
                <a:hlinkClick r:id="rId4"/>
              </a:rPr>
              <a:t>https://www.fao.org/economic/futurefibres/home/why/en/</a:t>
            </a:r>
            <a:endParaRPr sz="11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1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549783" y="-109002"/>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1400"/>
              <a:buNone/>
            </a:pPr>
            <a:r>
              <a:rPr lang="en" i="1">
                <a:solidFill>
                  <a:srgbClr val="5C90A2"/>
                </a:solidFill>
              </a:rPr>
              <a:t>What is abaca used for?</a:t>
            </a:r>
            <a:endParaRPr/>
          </a:p>
        </p:txBody>
      </p:sp>
      <p:sp>
        <p:nvSpPr>
          <p:cNvPr id="292" name="Google Shape;292;p46"/>
          <p:cNvSpPr txBox="1">
            <a:spLocks noGrp="1"/>
          </p:cNvSpPr>
          <p:nvPr>
            <p:ph type="body" idx="1"/>
          </p:nvPr>
        </p:nvSpPr>
        <p:spPr>
          <a:xfrm>
            <a:off x="357188" y="836021"/>
            <a:ext cx="8686229" cy="4278905"/>
          </a:xfrm>
          <a:prstGeom prst="rect">
            <a:avLst/>
          </a:prstGeom>
          <a:noFill/>
          <a:ln>
            <a:noFill/>
          </a:ln>
        </p:spPr>
        <p:txBody>
          <a:bodyPr spcFirstLastPara="1" wrap="square" lIns="68575" tIns="34275" rIns="68575" bIns="34275" anchor="t" anchorCtr="0">
            <a:normAutofit/>
          </a:bodyPr>
          <a:lstStyle/>
          <a:p>
            <a:pPr marL="88900" lvl="0" indent="0" algn="l" rtl="0">
              <a:lnSpc>
                <a:spcPct val="110000"/>
              </a:lnSpc>
              <a:spcBef>
                <a:spcPts val="800"/>
              </a:spcBef>
              <a:spcAft>
                <a:spcPts val="0"/>
              </a:spcAft>
              <a:buSzPts val="1400"/>
              <a:buNone/>
            </a:pPr>
            <a:r>
              <a:rPr lang="en" sz="1800">
                <a:solidFill>
                  <a:schemeClr val="dk1"/>
                </a:solidFill>
                <a:latin typeface="Times New Roman"/>
                <a:ea typeface="Times New Roman"/>
                <a:cs typeface="Times New Roman"/>
                <a:sym typeface="Times New Roman"/>
              </a:rPr>
              <a:t>To make paper: </a:t>
            </a:r>
            <a:endParaRPr/>
          </a:p>
          <a:p>
            <a:pPr marL="342900" lvl="0" indent="-254000" algn="l" rtl="0">
              <a:lnSpc>
                <a:spcPct val="110000"/>
              </a:lnSpc>
              <a:spcBef>
                <a:spcPts val="800"/>
              </a:spcBef>
              <a:spcAft>
                <a:spcPts val="0"/>
              </a:spcAft>
              <a:buClr>
                <a:srgbClr val="5D89A2"/>
              </a:buClr>
              <a:buSzPts val="1400"/>
              <a:buChar char="•"/>
            </a:pPr>
            <a:r>
              <a:rPr lang="en" sz="1800">
                <a:solidFill>
                  <a:schemeClr val="dk1"/>
                </a:solidFill>
                <a:latin typeface="Times New Roman"/>
                <a:ea typeface="Times New Roman"/>
                <a:cs typeface="Times New Roman"/>
                <a:sym typeface="Times New Roman"/>
              </a:rPr>
              <a:t>The main application of abaca is specialty paper where around 80% of the fiber is used in manufacturing.</a:t>
            </a:r>
            <a:endParaRPr/>
          </a:p>
          <a:p>
            <a:pPr marL="342900" lvl="0" indent="-254000" algn="l" rtl="0">
              <a:lnSpc>
                <a:spcPct val="110000"/>
              </a:lnSpc>
              <a:spcBef>
                <a:spcPts val="800"/>
              </a:spcBef>
              <a:spcAft>
                <a:spcPts val="0"/>
              </a:spcAft>
              <a:buClr>
                <a:srgbClr val="5D89A2"/>
              </a:buClr>
              <a:buSzPts val="1400"/>
              <a:buChar char="•"/>
            </a:pPr>
            <a:r>
              <a:rPr lang="en" sz="1800">
                <a:solidFill>
                  <a:schemeClr val="dk1"/>
                </a:solidFill>
                <a:latin typeface="Times New Roman"/>
                <a:ea typeface="Times New Roman"/>
                <a:cs typeface="Times New Roman"/>
                <a:sym typeface="Times New Roman"/>
              </a:rPr>
              <a:t>bank notes, </a:t>
            </a:r>
            <a:endParaRPr/>
          </a:p>
          <a:p>
            <a:pPr marL="342900" lvl="0" indent="-254000" algn="l" rtl="0">
              <a:lnSpc>
                <a:spcPct val="110000"/>
              </a:lnSpc>
              <a:spcBef>
                <a:spcPts val="800"/>
              </a:spcBef>
              <a:spcAft>
                <a:spcPts val="0"/>
              </a:spcAft>
              <a:buClr>
                <a:srgbClr val="5D89A2"/>
              </a:buClr>
              <a:buSzPts val="1400"/>
              <a:buChar char="•"/>
            </a:pPr>
            <a:r>
              <a:rPr lang="en" sz="1800">
                <a:solidFill>
                  <a:schemeClr val="dk1"/>
                </a:solidFill>
                <a:latin typeface="Times New Roman"/>
                <a:ea typeface="Times New Roman"/>
                <a:cs typeface="Times New Roman"/>
                <a:sym typeface="Times New Roman"/>
              </a:rPr>
              <a:t>filter paper </a:t>
            </a:r>
            <a:endParaRPr/>
          </a:p>
          <a:p>
            <a:pPr marL="342900" lvl="0" indent="-254000" algn="l" rtl="0">
              <a:lnSpc>
                <a:spcPct val="110000"/>
              </a:lnSpc>
              <a:spcBef>
                <a:spcPts val="800"/>
              </a:spcBef>
              <a:spcAft>
                <a:spcPts val="0"/>
              </a:spcAft>
              <a:buClr>
                <a:srgbClr val="5D89A2"/>
              </a:buClr>
              <a:buSzPts val="1400"/>
              <a:buChar char="•"/>
            </a:pPr>
            <a:r>
              <a:rPr lang="en" sz="1800">
                <a:solidFill>
                  <a:schemeClr val="dk1"/>
                </a:solidFill>
                <a:latin typeface="Times New Roman"/>
                <a:ea typeface="Times New Roman"/>
                <a:cs typeface="Times New Roman"/>
                <a:sym typeface="Times New Roman"/>
              </a:rPr>
              <a:t>cigarette paper. In this area of application, the fiber strength is important for the uses as well. </a:t>
            </a:r>
            <a:endParaRPr/>
          </a:p>
          <a:p>
            <a:pPr marL="342900" lvl="0" indent="-254000" algn="l" rtl="0">
              <a:lnSpc>
                <a:spcPct val="110000"/>
              </a:lnSpc>
              <a:spcBef>
                <a:spcPts val="800"/>
              </a:spcBef>
              <a:spcAft>
                <a:spcPts val="0"/>
              </a:spcAft>
              <a:buClr>
                <a:srgbClr val="5D89A2"/>
              </a:buClr>
              <a:buSzPts val="1400"/>
              <a:buChar char="•"/>
            </a:pPr>
            <a:r>
              <a:rPr lang="en" sz="1800">
                <a:solidFill>
                  <a:schemeClr val="dk1"/>
                </a:solidFill>
                <a:latin typeface="Times New Roman"/>
                <a:ea typeface="Times New Roman"/>
                <a:cs typeface="Times New Roman"/>
                <a:sym typeface="Times New Roman"/>
              </a:rPr>
              <a:t>Other significant properties for the papermaking is the fineness and fiber length. With these properties, it is possible to produce a lightweight paper with high porosity. </a:t>
            </a:r>
            <a:endParaRPr/>
          </a:p>
          <a:p>
            <a:pPr marL="342900" lvl="0" indent="-165100" algn="l" rtl="0">
              <a:lnSpc>
                <a:spcPct val="110000"/>
              </a:lnSpc>
              <a:spcBef>
                <a:spcPts val="800"/>
              </a:spcBef>
              <a:spcAft>
                <a:spcPts val="0"/>
              </a:spcAft>
              <a:buClr>
                <a:srgbClr val="5D89A2"/>
              </a:buClr>
              <a:buSzPts val="1400"/>
              <a:buNone/>
            </a:pPr>
            <a:endParaRPr/>
          </a:p>
        </p:txBody>
      </p:sp>
      <p:pic>
        <p:nvPicPr>
          <p:cNvPr id="293" name="Google Shape;293;p46"/>
          <p:cNvPicPr preferRelativeResize="0"/>
          <p:nvPr/>
        </p:nvPicPr>
        <p:blipFill rotWithShape="1">
          <a:blip r:embed="rId3">
            <a:alphaModFix amt="35000"/>
          </a:blip>
          <a:srcRect l="3460" t="14109" r="-2230" b="10891"/>
          <a:stretch/>
        </p:blipFill>
        <p:spPr>
          <a:xfrm>
            <a:off x="357188" y="529046"/>
            <a:ext cx="8051863" cy="45854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ctrTitle"/>
          </p:nvPr>
        </p:nvSpPr>
        <p:spPr>
          <a:xfrm>
            <a:off x="219075" y="-895387"/>
            <a:ext cx="7372125" cy="1790775"/>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5D89A2"/>
              </a:buClr>
              <a:buSzPts val="3900"/>
              <a:buFont typeface="Gentium Basic"/>
              <a:buNone/>
            </a:pPr>
            <a:r>
              <a:rPr lang="en" i="1">
                <a:latin typeface="Times New Roman"/>
                <a:ea typeface="Times New Roman"/>
                <a:cs typeface="Times New Roman"/>
                <a:sym typeface="Times New Roman"/>
              </a:rPr>
              <a:t>Ropes and cordage:</a:t>
            </a:r>
            <a:endParaRPr/>
          </a:p>
        </p:txBody>
      </p:sp>
      <p:pic>
        <p:nvPicPr>
          <p:cNvPr id="299" name="Google Shape;299;p47" descr="A person standing next to a large metal object&#10;&#10;Description automatically generated with low confidence"/>
          <p:cNvPicPr preferRelativeResize="0"/>
          <p:nvPr/>
        </p:nvPicPr>
        <p:blipFill rotWithShape="1">
          <a:blip r:embed="rId3">
            <a:alphaModFix/>
          </a:blip>
          <a:srcRect/>
          <a:stretch/>
        </p:blipFill>
        <p:spPr>
          <a:xfrm>
            <a:off x="6467475" y="403812"/>
            <a:ext cx="2457450" cy="3272339"/>
          </a:xfrm>
          <a:prstGeom prst="rect">
            <a:avLst/>
          </a:prstGeom>
          <a:noFill/>
          <a:ln>
            <a:noFill/>
          </a:ln>
        </p:spPr>
      </p:pic>
      <p:sp>
        <p:nvSpPr>
          <p:cNvPr id="300" name="Google Shape;300;p47"/>
          <p:cNvSpPr/>
          <p:nvPr/>
        </p:nvSpPr>
        <p:spPr>
          <a:xfrm>
            <a:off x="5136290" y="4797251"/>
            <a:ext cx="3912461" cy="3462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Times New Roman"/>
                <a:ea typeface="Times New Roman"/>
                <a:cs typeface="Times New Roman"/>
                <a:sym typeface="Times New Roman"/>
              </a:rPr>
              <a:t>The US Navy uses abaca for cordage. </a:t>
            </a:r>
            <a:endParaRPr sz="1100"/>
          </a:p>
        </p:txBody>
      </p:sp>
      <p:sp>
        <p:nvSpPr>
          <p:cNvPr id="301" name="Google Shape;301;p47"/>
          <p:cNvSpPr txBox="1"/>
          <p:nvPr/>
        </p:nvSpPr>
        <p:spPr>
          <a:xfrm>
            <a:off x="666749" y="1013631"/>
            <a:ext cx="3457577" cy="302390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Times New Roman"/>
                <a:ea typeface="Times New Roman"/>
                <a:cs typeface="Times New Roman"/>
                <a:sym typeface="Times New Roman"/>
              </a:rPr>
              <a:t>Abaca is widely used for ships' rigging and pulped to make sturdy manila envelopes. Today, it is still used to make ropes, twines, fishing lines and nets, as well as coarse cloth for sacking. </a:t>
            </a:r>
            <a:endParaRPr sz="1100"/>
          </a:p>
        </p:txBody>
      </p:sp>
      <p:pic>
        <p:nvPicPr>
          <p:cNvPr id="302" name="Google Shape;302;p47" descr="A picture containing rope&#10;&#10;Description automatically generated"/>
          <p:cNvPicPr preferRelativeResize="0"/>
          <p:nvPr/>
        </p:nvPicPr>
        <p:blipFill rotWithShape="1">
          <a:blip r:embed="rId4">
            <a:alphaModFix/>
          </a:blip>
          <a:srcRect/>
          <a:stretch/>
        </p:blipFill>
        <p:spPr>
          <a:xfrm rot="5400000">
            <a:off x="4623197" y="650272"/>
            <a:ext cx="1971675" cy="1478756"/>
          </a:xfrm>
          <a:prstGeom prst="rect">
            <a:avLst/>
          </a:prstGeom>
          <a:noFill/>
          <a:ln>
            <a:noFill/>
          </a:ln>
        </p:spPr>
      </p:pic>
      <p:pic>
        <p:nvPicPr>
          <p:cNvPr id="303" name="Google Shape;303;p47" descr="A picture containing sky, outdoor, light, outdoor object&#10;&#10;Description automatically generated"/>
          <p:cNvPicPr preferRelativeResize="0"/>
          <p:nvPr/>
        </p:nvPicPr>
        <p:blipFill rotWithShape="1">
          <a:blip r:embed="rId5">
            <a:alphaModFix/>
          </a:blip>
          <a:srcRect/>
          <a:stretch/>
        </p:blipFill>
        <p:spPr>
          <a:xfrm rot="5400000">
            <a:off x="4623196" y="2818210"/>
            <a:ext cx="1971676" cy="14787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a:off x="268782" y="131512"/>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3300"/>
              <a:buFont typeface="Gentium Basic"/>
              <a:buNone/>
            </a:pPr>
            <a:r>
              <a:rPr lang="en" i="1">
                <a:latin typeface="Times New Roman"/>
                <a:ea typeface="Times New Roman"/>
                <a:cs typeface="Times New Roman"/>
                <a:sym typeface="Times New Roman"/>
              </a:rPr>
              <a:t>OTHER USES for ABACA:</a:t>
            </a:r>
            <a:endParaRPr i="1">
              <a:latin typeface="Times New Roman"/>
              <a:ea typeface="Times New Roman"/>
              <a:cs typeface="Times New Roman"/>
              <a:sym typeface="Times New Roman"/>
            </a:endParaRPr>
          </a:p>
        </p:txBody>
      </p:sp>
      <p:sp>
        <p:nvSpPr>
          <p:cNvPr id="309" name="Google Shape;309;p48"/>
          <p:cNvSpPr txBox="1"/>
          <p:nvPr/>
        </p:nvSpPr>
        <p:spPr>
          <a:xfrm>
            <a:off x="483881" y="4783183"/>
            <a:ext cx="7346925" cy="42701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1" u="none" strike="noStrike" cap="none">
                <a:solidFill>
                  <a:srgbClr val="7F7F7F"/>
                </a:solidFill>
                <a:latin typeface="Times New Roman"/>
                <a:ea typeface="Times New Roman"/>
                <a:cs typeface="Times New Roman"/>
                <a:sym typeface="Times New Roman"/>
              </a:rPr>
              <a:t>Modern Circumstances: Handmade paper on the front lines to combat climate change.</a:t>
            </a:r>
            <a:r>
              <a:rPr lang="en" sz="900" b="1" i="0" u="none" strike="noStrike" cap="none">
                <a:solidFill>
                  <a:srgbClr val="7F7F7F"/>
                </a:solidFill>
                <a:latin typeface="Times New Roman"/>
                <a:ea typeface="Times New Roman"/>
                <a:cs typeface="Times New Roman"/>
                <a:sym typeface="Times New Roman"/>
              </a:rPr>
              <a:t> </a:t>
            </a:r>
            <a:endParaRPr sz="900" b="0" i="0" u="none" strike="noStrike" cap="none">
              <a:solidFill>
                <a:srgbClr val="7F7F7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pic>
        <p:nvPicPr>
          <p:cNvPr id="310" name="Google Shape;310;p48"/>
          <p:cNvPicPr preferRelativeResize="0"/>
          <p:nvPr/>
        </p:nvPicPr>
        <p:blipFill rotWithShape="1">
          <a:blip r:embed="rId3">
            <a:alphaModFix amt="85000"/>
          </a:blip>
          <a:srcRect/>
          <a:stretch/>
        </p:blipFill>
        <p:spPr>
          <a:xfrm>
            <a:off x="4695825" y="628649"/>
            <a:ext cx="4289775" cy="4286230"/>
          </a:xfrm>
          <a:prstGeom prst="rect">
            <a:avLst/>
          </a:prstGeom>
          <a:noFill/>
          <a:ln>
            <a:noFill/>
          </a:ln>
        </p:spPr>
      </p:pic>
      <p:sp>
        <p:nvSpPr>
          <p:cNvPr id="311" name="Google Shape;311;p48"/>
          <p:cNvSpPr txBox="1">
            <a:spLocks noGrp="1"/>
          </p:cNvSpPr>
          <p:nvPr>
            <p:ph type="body" idx="1"/>
          </p:nvPr>
        </p:nvSpPr>
        <p:spPr>
          <a:xfrm>
            <a:off x="718294" y="1307474"/>
            <a:ext cx="8750999" cy="2866275"/>
          </a:xfrm>
          <a:prstGeom prst="rect">
            <a:avLst/>
          </a:prstGeom>
          <a:noFill/>
          <a:ln>
            <a:noFill/>
          </a:ln>
          <a:effectLst>
            <a:reflection endPos="3000" fadeDir="5400012" sy="-100000" algn="bl" rotWithShape="0"/>
          </a:effectLst>
        </p:spPr>
        <p:txBody>
          <a:bodyPr spcFirstLastPara="1" wrap="square" lIns="68575" tIns="34275" rIns="68575" bIns="34275" anchor="t" anchorCtr="0">
            <a:normAutofit/>
          </a:bodyPr>
          <a:lstStyle/>
          <a:p>
            <a:pPr marL="177800" lvl="0" indent="-88900" algn="l" rtl="0">
              <a:lnSpc>
                <a:spcPct val="110000"/>
              </a:lnSpc>
              <a:spcBef>
                <a:spcPts val="800"/>
              </a:spcBef>
              <a:spcAft>
                <a:spcPts val="0"/>
              </a:spcAft>
              <a:buClr>
                <a:srgbClr val="5D89A2"/>
              </a:buClr>
              <a:buSzPts val="1400"/>
              <a:buNone/>
            </a:pPr>
            <a:r>
              <a:rPr lang="en">
                <a:latin typeface="Times New Roman"/>
                <a:ea typeface="Times New Roman"/>
                <a:cs typeface="Times New Roman"/>
                <a:sym typeface="Times New Roman"/>
              </a:rPr>
              <a:t>Food and Beverage:	Tea bags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Single serve coffee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Food packaging</a:t>
            </a:r>
            <a:endParaRPr>
              <a:latin typeface="Times New Roman"/>
              <a:ea typeface="Times New Roman"/>
              <a:cs typeface="Times New Roman"/>
              <a:sym typeface="Times New Roman"/>
            </a:endParaRPr>
          </a:p>
          <a:p>
            <a:pPr marL="177800" lvl="0" indent="-88900" algn="l" rtl="0">
              <a:lnSpc>
                <a:spcPct val="110000"/>
              </a:lnSpc>
              <a:spcBef>
                <a:spcPts val="800"/>
              </a:spcBef>
              <a:spcAft>
                <a:spcPts val="0"/>
              </a:spcAft>
              <a:buClr>
                <a:srgbClr val="5D89A2"/>
              </a:buClr>
              <a:buSzPts val="1400"/>
              <a:buNone/>
            </a:pPr>
            <a:r>
              <a:rPr lang="en">
                <a:latin typeface="Times New Roman"/>
                <a:ea typeface="Times New Roman"/>
                <a:cs typeface="Times New Roman"/>
                <a:sym typeface="Times New Roman"/>
              </a:rPr>
              <a:t>Personal care: 		Feminine hygiene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Adult incontinence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Swim diaper</a:t>
            </a:r>
            <a:endParaRPr>
              <a:latin typeface="Times New Roman"/>
              <a:ea typeface="Times New Roman"/>
              <a:cs typeface="Times New Roman"/>
              <a:sym typeface="Times New Roman"/>
            </a:endParaRPr>
          </a:p>
          <a:p>
            <a:pPr marL="177800" lvl="0" indent="-88900" algn="l" rtl="0">
              <a:lnSpc>
                <a:spcPct val="110000"/>
              </a:lnSpc>
              <a:spcBef>
                <a:spcPts val="800"/>
              </a:spcBef>
              <a:spcAft>
                <a:spcPts val="0"/>
              </a:spcAft>
              <a:buClr>
                <a:srgbClr val="5D89A2"/>
              </a:buClr>
              <a:buSzPts val="1400"/>
              <a:buNone/>
            </a:pPr>
            <a:r>
              <a:rPr lang="en">
                <a:latin typeface="Times New Roman"/>
                <a:ea typeface="Times New Roman"/>
                <a:cs typeface="Times New Roman"/>
                <a:sym typeface="Times New Roman"/>
              </a:rPr>
              <a:t>Building:		Decorative laminate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Wall cover </a:t>
            </a:r>
            <a:r>
              <a:rPr lang="en" b="1">
                <a:solidFill>
                  <a:schemeClr val="dk1"/>
                </a:solidFill>
                <a:latin typeface="Times New Roman"/>
                <a:ea typeface="Times New Roman"/>
                <a:cs typeface="Times New Roman"/>
                <a:sym typeface="Times New Roman"/>
              </a:rPr>
              <a:t>| </a:t>
            </a:r>
            <a:r>
              <a:rPr lang="en">
                <a:latin typeface="Times New Roman"/>
                <a:ea typeface="Times New Roman"/>
                <a:cs typeface="Times New Roman"/>
                <a:sym typeface="Times New Roman"/>
              </a:rPr>
              <a:t>Tiles</a:t>
            </a:r>
            <a:endParaRPr>
              <a:latin typeface="Times New Roman"/>
              <a:ea typeface="Times New Roman"/>
              <a:cs typeface="Times New Roman"/>
              <a:sym typeface="Times New Roman"/>
            </a:endParaRPr>
          </a:p>
          <a:p>
            <a:pPr marL="177800" lvl="0" indent="-88900" algn="l" rtl="0">
              <a:lnSpc>
                <a:spcPct val="110000"/>
              </a:lnSpc>
              <a:spcBef>
                <a:spcPts val="800"/>
              </a:spcBef>
              <a:spcAft>
                <a:spcPts val="0"/>
              </a:spcAft>
              <a:buClr>
                <a:srgbClr val="5D89A2"/>
              </a:buClr>
              <a:buSzPts val="1400"/>
              <a:buNone/>
            </a:pPr>
            <a:r>
              <a:rPr lang="en">
                <a:latin typeface="Times New Roman"/>
                <a:ea typeface="Times New Roman"/>
                <a:cs typeface="Times New Roman"/>
                <a:sym typeface="Times New Roman"/>
              </a:rPr>
              <a:t>Industrial:		Industrial wipes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Tape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Filtration</a:t>
            </a:r>
            <a:endParaRPr>
              <a:latin typeface="Times New Roman"/>
              <a:ea typeface="Times New Roman"/>
              <a:cs typeface="Times New Roman"/>
              <a:sym typeface="Times New Roman"/>
            </a:endParaRPr>
          </a:p>
          <a:p>
            <a:pPr marL="177800" lvl="0" indent="-88900" algn="l" rtl="0">
              <a:lnSpc>
                <a:spcPct val="110000"/>
              </a:lnSpc>
              <a:spcBef>
                <a:spcPts val="800"/>
              </a:spcBef>
              <a:spcAft>
                <a:spcPts val="0"/>
              </a:spcAft>
              <a:buClr>
                <a:srgbClr val="5D89A2"/>
              </a:buClr>
              <a:buSzPts val="1400"/>
              <a:buNone/>
            </a:pPr>
            <a:r>
              <a:rPr lang="en">
                <a:latin typeface="Times New Roman"/>
                <a:ea typeface="Times New Roman"/>
                <a:cs typeface="Times New Roman"/>
                <a:sym typeface="Times New Roman"/>
              </a:rPr>
              <a:t>Medical:		Face masks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Diagnostic strips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Wound care</a:t>
            </a:r>
            <a:endParaRPr>
              <a:latin typeface="Times New Roman"/>
              <a:ea typeface="Times New Roman"/>
              <a:cs typeface="Times New Roman"/>
              <a:sym typeface="Times New Roman"/>
            </a:endParaRPr>
          </a:p>
          <a:p>
            <a:pPr marL="177800" lvl="0" indent="-88900" algn="l" rtl="0">
              <a:lnSpc>
                <a:spcPct val="110000"/>
              </a:lnSpc>
              <a:spcBef>
                <a:spcPts val="800"/>
              </a:spcBef>
              <a:spcAft>
                <a:spcPts val="0"/>
              </a:spcAft>
              <a:buClr>
                <a:srgbClr val="5D89A2"/>
              </a:buClr>
              <a:buSzPts val="1400"/>
              <a:buNone/>
            </a:pPr>
            <a:r>
              <a:rPr lang="en">
                <a:latin typeface="Times New Roman"/>
                <a:ea typeface="Times New Roman"/>
                <a:cs typeface="Times New Roman"/>
                <a:sym typeface="Times New Roman"/>
              </a:rPr>
              <a:t>Electrical: 		Lead acid battery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Capacitor</a:t>
            </a:r>
            <a:endParaRPr>
              <a:latin typeface="Times New Roman"/>
              <a:ea typeface="Times New Roman"/>
              <a:cs typeface="Times New Roman"/>
              <a:sym typeface="Times New Roman"/>
            </a:endParaRPr>
          </a:p>
          <a:p>
            <a:pPr marL="177800" lvl="0" indent="-88900" algn="l" rtl="0">
              <a:lnSpc>
                <a:spcPct val="110000"/>
              </a:lnSpc>
              <a:spcBef>
                <a:spcPts val="800"/>
              </a:spcBef>
              <a:spcAft>
                <a:spcPts val="0"/>
              </a:spcAft>
              <a:buClr>
                <a:srgbClr val="5D89A2"/>
              </a:buClr>
              <a:buSzPts val="1400"/>
              <a:buNone/>
            </a:pPr>
            <a:r>
              <a:rPr lang="en">
                <a:latin typeface="Times New Roman"/>
                <a:ea typeface="Times New Roman"/>
                <a:cs typeface="Times New Roman"/>
                <a:sym typeface="Times New Roman"/>
              </a:rPr>
              <a:t>Consumer:		Wipes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Table-top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Floor care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Laundry sheets </a:t>
            </a:r>
            <a:r>
              <a:rPr lang="en" b="1">
                <a:solidFill>
                  <a:schemeClr val="dk1"/>
                </a:solidFill>
                <a:latin typeface="Times New Roman"/>
                <a:ea typeface="Times New Roman"/>
                <a:cs typeface="Times New Roman"/>
                <a:sym typeface="Times New Roman"/>
              </a:rPr>
              <a:t>|</a:t>
            </a:r>
            <a:r>
              <a:rPr lang="en">
                <a:latin typeface="Times New Roman"/>
                <a:ea typeface="Times New Roman"/>
                <a:cs typeface="Times New Roman"/>
                <a:sym typeface="Times New Roman"/>
              </a:rPr>
              <a:t> Shoe insoles</a:t>
            </a:r>
            <a:endParaRPr>
              <a:latin typeface="Times New Roman"/>
              <a:ea typeface="Times New Roman"/>
              <a:cs typeface="Times New Roman"/>
              <a:sym typeface="Times New Roman"/>
            </a:endParaRPr>
          </a:p>
          <a:p>
            <a:pPr marL="88900" lvl="0" indent="0" algn="l" rtl="0">
              <a:lnSpc>
                <a:spcPct val="110000"/>
              </a:lnSpc>
              <a:spcBef>
                <a:spcPts val="800"/>
              </a:spcBef>
              <a:spcAft>
                <a:spcPts val="0"/>
              </a:spcAft>
              <a:buClr>
                <a:srgbClr val="5D89A2"/>
              </a:buClr>
              <a:buSzPts val="1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9"/>
          <p:cNvSpPr txBox="1">
            <a:spLocks noGrp="1"/>
          </p:cNvSpPr>
          <p:nvPr>
            <p:ph type="title"/>
          </p:nvPr>
        </p:nvSpPr>
        <p:spPr>
          <a:xfrm>
            <a:off x="461269" y="2289131"/>
            <a:ext cx="2794725" cy="994275"/>
          </a:xfrm>
          <a:prstGeom prst="rect">
            <a:avLst/>
          </a:prstGeom>
          <a:noFill/>
          <a:ln>
            <a:noFill/>
          </a:ln>
        </p:spPr>
        <p:txBody>
          <a:bodyPr spcFirstLastPara="1" wrap="square" lIns="68575" tIns="34275" rIns="68575" bIns="34275" anchor="ctr" anchorCtr="0">
            <a:noAutofit/>
          </a:bodyPr>
          <a:lstStyle/>
          <a:p>
            <a:pPr marL="0" lvl="0" indent="0" algn="just" rtl="0">
              <a:lnSpc>
                <a:spcPct val="150000"/>
              </a:lnSpc>
              <a:spcBef>
                <a:spcPts val="0"/>
              </a:spcBef>
              <a:spcAft>
                <a:spcPts val="0"/>
              </a:spcAft>
              <a:buClr>
                <a:srgbClr val="5D89A2"/>
              </a:buClr>
              <a:buSzPts val="2700"/>
              <a:buFont typeface="Gentium Basic"/>
              <a:buNone/>
            </a:pPr>
            <a:r>
              <a:rPr lang="en" sz="2000" i="1"/>
              <a:t>This research has proven beneficial to suit modern circumstances, including climate change; and cultural shifts, such as economies, that can benefit from growing this ancient plant. </a:t>
            </a:r>
            <a:br>
              <a:rPr lang="en" sz="2700"/>
            </a:br>
            <a:endParaRPr sz="2700"/>
          </a:p>
        </p:txBody>
      </p:sp>
      <p:pic>
        <p:nvPicPr>
          <p:cNvPr id="317" name="Google Shape;317;p49"/>
          <p:cNvPicPr preferRelativeResize="0"/>
          <p:nvPr/>
        </p:nvPicPr>
        <p:blipFill rotWithShape="1">
          <a:blip r:embed="rId3">
            <a:alphaModFix/>
          </a:blip>
          <a:srcRect/>
          <a:stretch/>
        </p:blipFill>
        <p:spPr>
          <a:xfrm>
            <a:off x="3473081" y="609609"/>
            <a:ext cx="5291044" cy="3359044"/>
          </a:xfrm>
          <a:prstGeom prst="rect">
            <a:avLst/>
          </a:prstGeom>
          <a:noFill/>
          <a:ln>
            <a:noFill/>
          </a:ln>
        </p:spPr>
      </p:pic>
      <p:sp>
        <p:nvSpPr>
          <p:cNvPr id="318" name="Google Shape;318;p49"/>
          <p:cNvSpPr txBox="1"/>
          <p:nvPr/>
        </p:nvSpPr>
        <p:spPr>
          <a:xfrm>
            <a:off x="4241869" y="4259963"/>
            <a:ext cx="5209650" cy="276975"/>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Times New Roman"/>
                <a:ea typeface="Times New Roman"/>
                <a:cs typeface="Times New Roman"/>
                <a:sym typeface="Times New Roman"/>
              </a:rPr>
              <a:t>Meg Black.</a:t>
            </a:r>
            <a:r>
              <a:rPr lang="en" sz="900" b="0" i="1" u="none" strike="noStrike" cap="none">
                <a:solidFill>
                  <a:srgbClr val="000000"/>
                </a:solidFill>
                <a:latin typeface="Times New Roman"/>
                <a:ea typeface="Times New Roman"/>
                <a:cs typeface="Times New Roman"/>
                <a:sym typeface="Times New Roman"/>
              </a:rPr>
              <a:t> July Evening Light</a:t>
            </a:r>
            <a:r>
              <a:rPr lang="en" sz="900" b="0" i="0" u="none" strike="noStrike" cap="none">
                <a:solidFill>
                  <a:srgbClr val="000000"/>
                </a:solidFill>
                <a:latin typeface="Times New Roman"/>
                <a:ea typeface="Times New Roman"/>
                <a:cs typeface="Times New Roman"/>
                <a:sym typeface="Times New Roman"/>
              </a:rPr>
              <a:t>, (2019). Abaca painting. 40 x 24 inches.</a:t>
            </a:r>
            <a:endParaRPr sz="9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0"/>
          <p:cNvSpPr txBox="1">
            <a:spLocks noGrp="1"/>
          </p:cNvSpPr>
          <p:nvPr>
            <p:ph type="title"/>
          </p:nvPr>
        </p:nvSpPr>
        <p:spPr>
          <a:xfrm>
            <a:off x="146156" y="1737619"/>
            <a:ext cx="4225725" cy="2713275"/>
          </a:xfrm>
          <a:prstGeom prst="rect">
            <a:avLst/>
          </a:prstGeom>
          <a:noFill/>
          <a:ln>
            <a:noFill/>
          </a:ln>
        </p:spPr>
        <p:txBody>
          <a:bodyPr spcFirstLastPara="1" wrap="square" lIns="68575" tIns="34275" rIns="68575" bIns="34275" anchor="b" anchorCtr="0">
            <a:noAutofit/>
          </a:bodyPr>
          <a:lstStyle/>
          <a:p>
            <a:pPr marL="342900" lvl="0" indent="0" algn="just" rtl="0">
              <a:lnSpc>
                <a:spcPct val="200000"/>
              </a:lnSpc>
              <a:spcBef>
                <a:spcPts val="0"/>
              </a:spcBef>
              <a:spcAft>
                <a:spcPts val="0"/>
              </a:spcAft>
              <a:buSzPts val="1400"/>
              <a:buNone/>
            </a:pPr>
            <a:r>
              <a:rPr lang="en" sz="1400" i="1"/>
              <a:t>Erosion control and biodiversity rehabilitation can be assisted by intercropping abaca into former monoculture plantations and rainforest areas. </a:t>
            </a:r>
            <a:endParaRPr sz="1400" i="1"/>
          </a:p>
          <a:p>
            <a:pPr marL="342900" lvl="0" indent="-254000" algn="just" rtl="0">
              <a:lnSpc>
                <a:spcPct val="200000"/>
              </a:lnSpc>
              <a:spcBef>
                <a:spcPts val="0"/>
              </a:spcBef>
              <a:spcAft>
                <a:spcPts val="0"/>
              </a:spcAft>
              <a:buSzPts val="1400"/>
              <a:buChar char="●"/>
            </a:pPr>
            <a:r>
              <a:rPr lang="en" sz="1400" i="1"/>
              <a:t>Planting abaca can minimize  erosion and sedimentation problems in coastal areas which are important breeding places for fish.</a:t>
            </a:r>
            <a:endParaRPr sz="1400" i="1"/>
          </a:p>
          <a:p>
            <a:pPr marL="342900" lvl="0" indent="-254000" algn="just" rtl="0">
              <a:lnSpc>
                <a:spcPct val="200000"/>
              </a:lnSpc>
              <a:spcBef>
                <a:spcPts val="0"/>
              </a:spcBef>
              <a:spcAft>
                <a:spcPts val="0"/>
              </a:spcAft>
              <a:buSzPts val="1400"/>
              <a:buChar char="●"/>
            </a:pPr>
            <a:r>
              <a:rPr lang="en" sz="1400" i="1"/>
              <a:t> The water holding capacity of the soil will be improved and floods and landslides will also be prevented. </a:t>
            </a:r>
            <a:endParaRPr sz="1400" i="1"/>
          </a:p>
          <a:p>
            <a:pPr marL="342900" lvl="0" indent="-254000" algn="just" rtl="0">
              <a:lnSpc>
                <a:spcPct val="200000"/>
              </a:lnSpc>
              <a:spcBef>
                <a:spcPts val="0"/>
              </a:spcBef>
              <a:spcAft>
                <a:spcPts val="0"/>
              </a:spcAft>
              <a:buSzPts val="1400"/>
              <a:buChar char="●"/>
            </a:pPr>
            <a:r>
              <a:rPr lang="en" sz="1400" i="1"/>
              <a:t>Abaca waste materials are used as organic fertilizer.</a:t>
            </a:r>
            <a:endParaRPr sz="3700" i="1">
              <a:solidFill>
                <a:srgbClr val="FFFFFF"/>
              </a:solidFill>
            </a:endParaRPr>
          </a:p>
        </p:txBody>
      </p:sp>
      <p:pic>
        <p:nvPicPr>
          <p:cNvPr id="324" name="Google Shape;324;p50"/>
          <p:cNvPicPr preferRelativeResize="0"/>
          <p:nvPr/>
        </p:nvPicPr>
        <p:blipFill rotWithShape="1">
          <a:blip r:embed="rId3">
            <a:alphaModFix/>
          </a:blip>
          <a:srcRect/>
          <a:stretch/>
        </p:blipFill>
        <p:spPr>
          <a:xfrm>
            <a:off x="5047500" y="212044"/>
            <a:ext cx="4026826" cy="4026826"/>
          </a:xfrm>
          <a:prstGeom prst="rect">
            <a:avLst/>
          </a:prstGeom>
          <a:noFill/>
          <a:ln>
            <a:noFill/>
          </a:ln>
        </p:spPr>
      </p:pic>
      <p:sp>
        <p:nvSpPr>
          <p:cNvPr id="325" name="Google Shape;325;p50"/>
          <p:cNvSpPr txBox="1"/>
          <p:nvPr/>
        </p:nvSpPr>
        <p:spPr>
          <a:xfrm>
            <a:off x="91238" y="0"/>
            <a:ext cx="7238250" cy="738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lt1"/>
              </a:buClr>
              <a:buSzPts val="3900"/>
              <a:buFont typeface="Gentium Basic"/>
              <a:buNone/>
            </a:pPr>
            <a:r>
              <a:rPr lang="en" sz="3900" b="0" i="1" u="none" strike="noStrike" cap="none">
                <a:solidFill>
                  <a:srgbClr val="5D89A2"/>
                </a:solidFill>
                <a:latin typeface="Gentium Basic"/>
                <a:ea typeface="Gentium Basic"/>
                <a:cs typeface="Gentium Basic"/>
                <a:sym typeface="Gentium Basic"/>
              </a:rPr>
              <a:t>The scientific community:</a:t>
            </a:r>
            <a:endParaRPr sz="1100" b="0" i="0" u="none" strike="noStrike" cap="none">
              <a:solidFill>
                <a:srgbClr val="5D89A2"/>
              </a:solidFill>
              <a:latin typeface="Avenir"/>
              <a:ea typeface="Avenir"/>
              <a:cs typeface="Avenir"/>
              <a:sym typeface="Avenir"/>
            </a:endParaRPr>
          </a:p>
        </p:txBody>
      </p:sp>
      <p:sp>
        <p:nvSpPr>
          <p:cNvPr id="326" name="Google Shape;326;p50"/>
          <p:cNvSpPr txBox="1"/>
          <p:nvPr/>
        </p:nvSpPr>
        <p:spPr>
          <a:xfrm>
            <a:off x="5187825" y="4238869"/>
            <a:ext cx="3956175" cy="415575"/>
          </a:xfrm>
          <a:prstGeom prst="rect">
            <a:avLst/>
          </a:prstGeom>
          <a:noFill/>
          <a:ln>
            <a:noFill/>
          </a:ln>
        </p:spPr>
        <p:txBody>
          <a:bodyPr spcFirstLastPara="1" wrap="square" lIns="68575" tIns="68575" rIns="68575" bIns="6857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0" u="none" strike="noStrike" cap="none">
                <a:solidFill>
                  <a:srgbClr val="595959"/>
                </a:solidFill>
                <a:latin typeface="Times New Roman"/>
                <a:ea typeface="Times New Roman"/>
                <a:cs typeface="Times New Roman"/>
                <a:sym typeface="Times New Roman"/>
              </a:rPr>
              <a:t>Meg Black (2009). </a:t>
            </a:r>
            <a:r>
              <a:rPr lang="en" sz="900" b="0" i="1" u="none" strike="noStrike" cap="none">
                <a:solidFill>
                  <a:srgbClr val="595959"/>
                </a:solidFill>
                <a:latin typeface="Times New Roman"/>
                <a:ea typeface="Times New Roman"/>
                <a:cs typeface="Times New Roman"/>
                <a:sym typeface="Times New Roman"/>
              </a:rPr>
              <a:t>Harvard School of Public Health </a:t>
            </a:r>
            <a:r>
              <a:rPr lang="en" sz="900" b="0" i="0" u="none" strike="noStrike" cap="none">
                <a:solidFill>
                  <a:srgbClr val="595959"/>
                </a:solidFill>
                <a:latin typeface="Times New Roman"/>
                <a:ea typeface="Times New Roman"/>
                <a:cs typeface="Times New Roman"/>
                <a:sym typeface="Times New Roman"/>
              </a:rPr>
              <a:t>(left) </a:t>
            </a:r>
            <a:r>
              <a:rPr lang="en" sz="900" b="0" i="1" u="none" strike="noStrike" cap="none">
                <a:solidFill>
                  <a:srgbClr val="595959"/>
                </a:solidFill>
                <a:latin typeface="Times New Roman"/>
                <a:ea typeface="Times New Roman"/>
                <a:cs typeface="Times New Roman"/>
                <a:sym typeface="Times New Roman"/>
              </a:rPr>
              <a:t>School of Chemistry, Yale University </a:t>
            </a:r>
            <a:r>
              <a:rPr lang="en" sz="900" b="0" i="0" u="none" strike="noStrike" cap="none">
                <a:solidFill>
                  <a:srgbClr val="595959"/>
                </a:solidFill>
                <a:latin typeface="Times New Roman"/>
                <a:ea typeface="Times New Roman"/>
                <a:cs typeface="Times New Roman"/>
                <a:sym typeface="Times New Roman"/>
              </a:rPr>
              <a:t>(right).</a:t>
            </a:r>
            <a:r>
              <a:rPr lang="en" sz="900" b="0" i="1" u="none" strike="noStrike" cap="none">
                <a:solidFill>
                  <a:srgbClr val="595959"/>
                </a:solidFill>
                <a:latin typeface="Times New Roman"/>
                <a:ea typeface="Times New Roman"/>
                <a:cs typeface="Times New Roman"/>
                <a:sym typeface="Times New Roman"/>
              </a:rPr>
              <a:t> </a:t>
            </a:r>
            <a:r>
              <a:rPr lang="en" sz="900" b="0" i="0" u="none" strike="noStrike" cap="none">
                <a:solidFill>
                  <a:srgbClr val="595959"/>
                </a:solidFill>
                <a:latin typeface="Times New Roman"/>
                <a:ea typeface="Times New Roman"/>
                <a:cs typeface="Times New Roman"/>
                <a:sym typeface="Times New Roman"/>
              </a:rPr>
              <a:t>Abaca paintings. Collection: Berry Contractors.</a:t>
            </a:r>
            <a:endParaRPr sz="900" b="0" i="0" u="none" strike="noStrike" cap="none">
              <a:solidFill>
                <a:srgbClr val="595959"/>
              </a:solidFill>
              <a:latin typeface="Times New Roman"/>
              <a:ea typeface="Times New Roman"/>
              <a:cs typeface="Times New Roman"/>
              <a:sym typeface="Times New Roman"/>
            </a:endParaRPr>
          </a:p>
        </p:txBody>
      </p:sp>
      <p:sp>
        <p:nvSpPr>
          <p:cNvPr id="327" name="Google Shape;327;p50"/>
          <p:cNvSpPr txBox="1"/>
          <p:nvPr/>
        </p:nvSpPr>
        <p:spPr>
          <a:xfrm>
            <a:off x="996386" y="4768040"/>
            <a:ext cx="7346925" cy="43875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595959"/>
                </a:solidFill>
                <a:latin typeface="Times New Roman"/>
                <a:ea typeface="Times New Roman"/>
                <a:cs typeface="Times New Roman"/>
                <a:sym typeface="Times New Roman"/>
              </a:rPr>
              <a:t>Modern Circumstances: Handmade paper on the front lines to combat climate change.</a:t>
            </a:r>
            <a:r>
              <a:rPr lang="en" sz="1100" b="0" i="0" u="none" strike="noStrike" cap="none">
                <a:solidFill>
                  <a:srgbClr val="595959"/>
                </a:solidFill>
                <a:latin typeface="Times New Roman"/>
                <a:ea typeface="Times New Roman"/>
                <a:cs typeface="Times New Roman"/>
                <a:sym typeface="Times New Roman"/>
              </a:rPr>
              <a:t> </a:t>
            </a:r>
            <a:endParaRPr sz="1100" b="0" i="0" u="none" strike="noStrike" cap="none">
              <a:solidFill>
                <a:srgbClr val="59595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1"/>
          <p:cNvSpPr txBox="1">
            <a:spLocks noGrp="1"/>
          </p:cNvSpPr>
          <p:nvPr>
            <p:ph type="title"/>
          </p:nvPr>
        </p:nvSpPr>
        <p:spPr>
          <a:xfrm>
            <a:off x="203569" y="97536"/>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FFFFFF"/>
              </a:buClr>
              <a:buSzPts val="3900"/>
              <a:buFont typeface="Gentium Basic"/>
              <a:buNone/>
            </a:pPr>
            <a:r>
              <a:rPr lang="en" sz="3900" i="1">
                <a:solidFill>
                  <a:srgbClr val="5D89A2"/>
                </a:solidFill>
              </a:rPr>
              <a:t>The medical community:</a:t>
            </a:r>
            <a:endParaRPr sz="3900" i="1">
              <a:solidFill>
                <a:srgbClr val="5D89A2"/>
              </a:solidFill>
            </a:endParaRPr>
          </a:p>
          <a:p>
            <a:pPr marL="0" lvl="0" indent="0" algn="l" rtl="0">
              <a:lnSpc>
                <a:spcPct val="100000"/>
              </a:lnSpc>
              <a:spcBef>
                <a:spcPts val="0"/>
              </a:spcBef>
              <a:spcAft>
                <a:spcPts val="0"/>
              </a:spcAft>
              <a:buClr>
                <a:srgbClr val="5D89A2"/>
              </a:buClr>
              <a:buSzPts val="3300"/>
              <a:buFont typeface="Gentium Basic"/>
              <a:buNone/>
            </a:pPr>
            <a:endParaRPr/>
          </a:p>
        </p:txBody>
      </p:sp>
      <p:sp>
        <p:nvSpPr>
          <p:cNvPr id="333" name="Google Shape;333;p51"/>
          <p:cNvSpPr txBox="1">
            <a:spLocks noGrp="1"/>
          </p:cNvSpPr>
          <p:nvPr>
            <p:ph type="body" idx="1"/>
          </p:nvPr>
        </p:nvSpPr>
        <p:spPr>
          <a:xfrm>
            <a:off x="278944" y="796594"/>
            <a:ext cx="2877525" cy="3781350"/>
          </a:xfrm>
          <a:prstGeom prst="rect">
            <a:avLst/>
          </a:prstGeom>
          <a:noFill/>
          <a:ln>
            <a:noFill/>
          </a:ln>
        </p:spPr>
        <p:txBody>
          <a:bodyPr spcFirstLastPara="1" wrap="square" lIns="68575" tIns="34275" rIns="68575" bIns="34275" anchor="t" anchorCtr="0">
            <a:normAutofit fontScale="92500"/>
          </a:bodyPr>
          <a:lstStyle/>
          <a:p>
            <a:pPr marL="0" lvl="0" indent="0" algn="l" rtl="0">
              <a:lnSpc>
                <a:spcPct val="120000"/>
              </a:lnSpc>
              <a:spcBef>
                <a:spcPts val="0"/>
              </a:spcBef>
              <a:spcAft>
                <a:spcPts val="0"/>
              </a:spcAft>
              <a:buClr>
                <a:schemeClr val="dk1"/>
              </a:buClr>
              <a:buSzPct val="50000"/>
              <a:buNone/>
            </a:pPr>
            <a:r>
              <a:rPr lang="en" sz="1600">
                <a:solidFill>
                  <a:srgbClr val="5D89A2"/>
                </a:solidFill>
                <a:latin typeface="Gentium Basic"/>
                <a:ea typeface="Gentium Basic"/>
                <a:cs typeface="Gentium Basic"/>
                <a:sym typeface="Gentium Basic"/>
              </a:rPr>
              <a:t>•Abaca was used to make PPE during the pandemic.</a:t>
            </a: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Font typeface="Arial"/>
              <a:buNone/>
            </a:pP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None/>
            </a:pPr>
            <a:r>
              <a:rPr lang="en" sz="1600">
                <a:solidFill>
                  <a:srgbClr val="5D89A2"/>
                </a:solidFill>
                <a:latin typeface="Gentium Basic"/>
                <a:ea typeface="Gentium Basic"/>
                <a:cs typeface="Gentium Basic"/>
                <a:sym typeface="Gentium Basic"/>
              </a:rPr>
              <a:t>•It was used to make disposable hospital gowns.</a:t>
            </a: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Font typeface="Arial"/>
              <a:buNone/>
            </a:pP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None/>
            </a:pPr>
            <a:r>
              <a:rPr lang="en" sz="1600">
                <a:solidFill>
                  <a:srgbClr val="5D89A2"/>
                </a:solidFill>
                <a:latin typeface="Gentium Basic"/>
                <a:ea typeface="Gentium Basic"/>
                <a:cs typeface="Gentium Basic"/>
                <a:sym typeface="Gentium Basic"/>
              </a:rPr>
              <a:t>•It was used to make disposable floor wipes, and biodegradable wipes. </a:t>
            </a: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Font typeface="Arial"/>
              <a:buNone/>
            </a:pP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None/>
            </a:pPr>
            <a:r>
              <a:rPr lang="en" sz="1600">
                <a:solidFill>
                  <a:srgbClr val="5D89A2"/>
                </a:solidFill>
                <a:latin typeface="Gentium Basic"/>
                <a:ea typeface="Gentium Basic"/>
                <a:cs typeface="Gentium Basic"/>
                <a:sym typeface="Gentium Basic"/>
              </a:rPr>
              <a:t>•Disposable slippers.</a:t>
            </a: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Font typeface="Arial"/>
              <a:buNone/>
            </a:pPr>
            <a:endParaRPr sz="16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Clr>
                <a:schemeClr val="dk1"/>
              </a:buClr>
              <a:buSzPct val="50000"/>
              <a:buFont typeface="Arial"/>
              <a:buNone/>
            </a:pPr>
            <a:r>
              <a:rPr lang="en" sz="1600">
                <a:solidFill>
                  <a:srgbClr val="5D89A2"/>
                </a:solidFill>
                <a:latin typeface="Gentium Basic"/>
                <a:ea typeface="Gentium Basic"/>
                <a:cs typeface="Gentium Basic"/>
                <a:sym typeface="Gentium Basic"/>
              </a:rPr>
              <a:t>•These necessary materials helped save lives and keep hospital worker safe. </a:t>
            </a:r>
            <a:endParaRPr sz="1600">
              <a:solidFill>
                <a:srgbClr val="5D89A2"/>
              </a:solidFill>
              <a:latin typeface="Gentium Basic"/>
              <a:ea typeface="Gentium Basic"/>
              <a:cs typeface="Gentium Basic"/>
              <a:sym typeface="Gentium Basic"/>
            </a:endParaRPr>
          </a:p>
          <a:p>
            <a:pPr marL="177800" lvl="0" indent="-88900" algn="l" rtl="0">
              <a:lnSpc>
                <a:spcPct val="110000"/>
              </a:lnSpc>
              <a:spcBef>
                <a:spcPts val="800"/>
              </a:spcBef>
              <a:spcAft>
                <a:spcPts val="0"/>
              </a:spcAft>
              <a:buClr>
                <a:srgbClr val="5D89A2"/>
              </a:buClr>
              <a:buSzPct val="100000"/>
              <a:buNone/>
            </a:pPr>
            <a:endParaRPr/>
          </a:p>
        </p:txBody>
      </p:sp>
      <p:sp>
        <p:nvSpPr>
          <p:cNvPr id="334" name="Google Shape;334;p51"/>
          <p:cNvSpPr txBox="1"/>
          <p:nvPr/>
        </p:nvSpPr>
        <p:spPr>
          <a:xfrm>
            <a:off x="3156469" y="4160756"/>
            <a:ext cx="5801175" cy="607275"/>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chemeClr val="dk1"/>
              </a:buClr>
              <a:buSzPts val="800"/>
              <a:buFont typeface="Arial"/>
              <a:buNone/>
            </a:pPr>
            <a:r>
              <a:rPr lang="en" sz="900" b="0" i="0" u="none" strike="noStrike" cap="none">
                <a:solidFill>
                  <a:schemeClr val="dk1"/>
                </a:solidFill>
                <a:latin typeface="Times New Roman"/>
                <a:ea typeface="Times New Roman"/>
                <a:cs typeface="Times New Roman"/>
                <a:sym typeface="Times New Roman"/>
              </a:rPr>
              <a:t>Meg Black (2007). </a:t>
            </a:r>
            <a:r>
              <a:rPr lang="en" sz="900" b="0" i="1" u="none" strike="noStrike" cap="none">
                <a:solidFill>
                  <a:schemeClr val="dk1"/>
                </a:solidFill>
                <a:latin typeface="Times New Roman"/>
                <a:ea typeface="Times New Roman"/>
                <a:cs typeface="Times New Roman"/>
                <a:sym typeface="Times New Roman"/>
              </a:rPr>
              <a:t>How paintings tell a Story</a:t>
            </a:r>
            <a:r>
              <a:rPr lang="en" sz="900" b="0" i="0" u="none" strike="noStrike" cap="none">
                <a:solidFill>
                  <a:schemeClr val="dk1"/>
                </a:solidFill>
                <a:latin typeface="Times New Roman"/>
                <a:ea typeface="Times New Roman"/>
                <a:cs typeface="Times New Roman"/>
                <a:sym typeface="Times New Roman"/>
              </a:rPr>
              <a:t>. Abaca paintings. Collection: Care Dimensions. Inspired by David Henry Thoreau’s book </a:t>
            </a:r>
            <a:r>
              <a:rPr lang="en" sz="900" b="0" i="1" u="none" strike="noStrike" cap="none">
                <a:solidFill>
                  <a:schemeClr val="dk1"/>
                </a:solidFill>
                <a:latin typeface="Times New Roman"/>
                <a:ea typeface="Times New Roman"/>
                <a:cs typeface="Times New Roman"/>
                <a:sym typeface="Times New Roman"/>
              </a:rPr>
              <a:t>Walden.</a:t>
            </a:r>
            <a:r>
              <a:rPr lang="en" sz="900" b="0" i="0" u="none" strike="noStrike" cap="none">
                <a:solidFill>
                  <a:schemeClr val="dk1"/>
                </a:solidFill>
                <a:latin typeface="Times New Roman"/>
                <a:ea typeface="Times New Roman"/>
                <a:cs typeface="Times New Roman"/>
                <a:sym typeface="Times New Roman"/>
              </a:rPr>
              <a:t>  </a:t>
            </a:r>
            <a:endParaRPr sz="9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 </a:t>
            </a:r>
            <a:endParaRPr sz="1000" b="0" i="0" u="none" strike="noStrike" cap="none">
              <a:solidFill>
                <a:srgbClr val="000000"/>
              </a:solidFill>
              <a:latin typeface="Times New Roman"/>
              <a:ea typeface="Times New Roman"/>
              <a:cs typeface="Times New Roman"/>
              <a:sym typeface="Times New Roman"/>
            </a:endParaRPr>
          </a:p>
        </p:txBody>
      </p:sp>
      <p:sp>
        <p:nvSpPr>
          <p:cNvPr id="335" name="Google Shape;335;p51"/>
          <p:cNvSpPr txBox="1"/>
          <p:nvPr/>
        </p:nvSpPr>
        <p:spPr>
          <a:xfrm>
            <a:off x="996386" y="4768040"/>
            <a:ext cx="7346925" cy="43875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595959"/>
                </a:solidFill>
                <a:latin typeface="Times New Roman"/>
                <a:ea typeface="Times New Roman"/>
                <a:cs typeface="Times New Roman"/>
                <a:sym typeface="Times New Roman"/>
              </a:rPr>
              <a:t>Modern Circumstances: Handmade paper on the front lines to combat climate change.</a:t>
            </a:r>
            <a:r>
              <a:rPr lang="en" sz="1100" b="0" i="0" u="none" strike="noStrike" cap="none">
                <a:solidFill>
                  <a:srgbClr val="595959"/>
                </a:solidFill>
                <a:latin typeface="Times New Roman"/>
                <a:ea typeface="Times New Roman"/>
                <a:cs typeface="Times New Roman"/>
                <a:sym typeface="Times New Roman"/>
              </a:rPr>
              <a:t> </a:t>
            </a:r>
            <a:endParaRPr sz="1100" b="0" i="0" u="none" strike="noStrike" cap="none">
              <a:solidFill>
                <a:srgbClr val="59595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pic>
        <p:nvPicPr>
          <p:cNvPr id="336" name="Google Shape;336;p51"/>
          <p:cNvPicPr preferRelativeResize="0"/>
          <p:nvPr/>
        </p:nvPicPr>
        <p:blipFill rotWithShape="1">
          <a:blip r:embed="rId3">
            <a:alphaModFix/>
          </a:blip>
          <a:srcRect/>
          <a:stretch/>
        </p:blipFill>
        <p:spPr>
          <a:xfrm>
            <a:off x="3156469" y="796594"/>
            <a:ext cx="5801173" cy="32804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2"/>
          <p:cNvSpPr txBox="1"/>
          <p:nvPr/>
        </p:nvSpPr>
        <p:spPr>
          <a:xfrm>
            <a:off x="409800" y="693675"/>
            <a:ext cx="2755800" cy="4711500"/>
          </a:xfrm>
          <a:prstGeom prst="rect">
            <a:avLst/>
          </a:prstGeom>
          <a:noFill/>
          <a:ln>
            <a:noFill/>
          </a:ln>
        </p:spPr>
        <p:txBody>
          <a:bodyPr spcFirstLastPara="1" wrap="square" lIns="68575" tIns="34275" rIns="68575" bIns="34275" anchor="t" anchorCtr="0">
            <a:spAutoFit/>
          </a:bodyPr>
          <a:lstStyle/>
          <a:p>
            <a:pPr marL="0" marR="0" lvl="0" indent="0" algn="just" rtl="0">
              <a:lnSpc>
                <a:spcPct val="200000"/>
              </a:lnSpc>
              <a:spcBef>
                <a:spcPts val="0"/>
              </a:spcBef>
              <a:spcAft>
                <a:spcPts val="0"/>
              </a:spcAft>
              <a:buClr>
                <a:srgbClr val="000000"/>
              </a:buClr>
              <a:buSzPts val="1400"/>
              <a:buFont typeface="Arial"/>
              <a:buNone/>
            </a:pPr>
            <a:r>
              <a:rPr lang="en" sz="1400" b="0" i="0" u="none" strike="noStrike" cap="none">
                <a:solidFill>
                  <a:srgbClr val="5D89A2"/>
                </a:solidFill>
                <a:latin typeface="Gentium Basic"/>
                <a:ea typeface="Gentium Basic"/>
                <a:cs typeface="Gentium Basic"/>
                <a:sym typeface="Gentium Basic"/>
              </a:rPr>
              <a:t>Currently abaca is being used for ‘soft’ applications in the automotive industry as a filling material for interior trim parts. However, given its inherent strength it can also be used for ‘harder’ applications for exterior semi-structure components as a substitute for glass fiber in reinforced plastic components. </a:t>
            </a:r>
            <a:br>
              <a:rPr lang="en" sz="1400" b="0" i="0" u="none" strike="noStrike" cap="none">
                <a:solidFill>
                  <a:srgbClr val="5D89A2"/>
                </a:solidFill>
                <a:latin typeface="Avenir"/>
                <a:ea typeface="Avenir"/>
                <a:cs typeface="Avenir"/>
                <a:sym typeface="Avenir"/>
              </a:rPr>
            </a:br>
            <a:endParaRPr sz="1400" b="0" i="0" u="none" strike="noStrike" cap="none">
              <a:solidFill>
                <a:srgbClr val="5D89A2"/>
              </a:solidFill>
              <a:latin typeface="Avenir"/>
              <a:ea typeface="Avenir"/>
              <a:cs typeface="Avenir"/>
              <a:sym typeface="Avenir"/>
            </a:endParaRPr>
          </a:p>
          <a:p>
            <a:pPr marL="177800" marR="0" lvl="0" indent="0" algn="l" rtl="0">
              <a:lnSpc>
                <a:spcPct val="110000"/>
              </a:lnSpc>
              <a:spcBef>
                <a:spcPts val="80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 name="Google Shape;342;p52"/>
          <p:cNvSpPr txBox="1"/>
          <p:nvPr/>
        </p:nvSpPr>
        <p:spPr>
          <a:xfrm>
            <a:off x="275888" y="-45225"/>
            <a:ext cx="7238250" cy="738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 sz="3900" b="0" i="1" u="none" strike="noStrike" cap="none">
                <a:solidFill>
                  <a:srgbClr val="5D89A2"/>
                </a:solidFill>
                <a:latin typeface="Gentium Basic"/>
                <a:ea typeface="Gentium Basic"/>
                <a:cs typeface="Gentium Basic"/>
                <a:sym typeface="Gentium Basic"/>
              </a:rPr>
              <a:t>The corporate community:</a:t>
            </a:r>
            <a:endParaRPr sz="1100" b="0" i="0" u="none" strike="noStrike" cap="none">
              <a:solidFill>
                <a:srgbClr val="5D89A2"/>
              </a:solidFill>
              <a:latin typeface="Avenir"/>
              <a:ea typeface="Avenir"/>
              <a:cs typeface="Avenir"/>
              <a:sym typeface="Avenir"/>
            </a:endParaRPr>
          </a:p>
        </p:txBody>
      </p:sp>
      <p:pic>
        <p:nvPicPr>
          <p:cNvPr id="343" name="Google Shape;343;p52"/>
          <p:cNvPicPr preferRelativeResize="0"/>
          <p:nvPr/>
        </p:nvPicPr>
        <p:blipFill rotWithShape="1">
          <a:blip r:embed="rId3">
            <a:alphaModFix/>
          </a:blip>
          <a:srcRect/>
          <a:stretch/>
        </p:blipFill>
        <p:spPr>
          <a:xfrm>
            <a:off x="3911550" y="613106"/>
            <a:ext cx="4897801" cy="3917288"/>
          </a:xfrm>
          <a:prstGeom prst="rect">
            <a:avLst/>
          </a:prstGeom>
          <a:noFill/>
          <a:ln>
            <a:noFill/>
          </a:ln>
        </p:spPr>
      </p:pic>
      <p:sp>
        <p:nvSpPr>
          <p:cNvPr id="344" name="Google Shape;344;p52"/>
          <p:cNvSpPr txBox="1"/>
          <p:nvPr/>
        </p:nvSpPr>
        <p:spPr>
          <a:xfrm>
            <a:off x="4038750" y="4491056"/>
            <a:ext cx="4417875" cy="276975"/>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404040"/>
                </a:solidFill>
                <a:latin typeface="Times New Roman"/>
                <a:ea typeface="Times New Roman"/>
                <a:cs typeface="Times New Roman"/>
                <a:sym typeface="Times New Roman"/>
              </a:rPr>
              <a:t>Meg Black (2019) </a:t>
            </a:r>
            <a:r>
              <a:rPr lang="en" sz="900" b="0" i="1" u="none" strike="noStrike" cap="none">
                <a:solidFill>
                  <a:srgbClr val="404040"/>
                </a:solidFill>
                <a:latin typeface="Times New Roman"/>
                <a:ea typeface="Times New Roman"/>
                <a:cs typeface="Times New Roman"/>
                <a:sym typeface="Times New Roman"/>
              </a:rPr>
              <a:t>Seafoam. </a:t>
            </a:r>
            <a:r>
              <a:rPr lang="en" sz="900" b="0" i="0" u="none" strike="noStrike" cap="none">
                <a:solidFill>
                  <a:srgbClr val="404040"/>
                </a:solidFill>
                <a:latin typeface="Times New Roman"/>
                <a:ea typeface="Times New Roman"/>
                <a:cs typeface="Times New Roman"/>
                <a:sym typeface="Times New Roman"/>
              </a:rPr>
              <a:t>Abaca wall sculpture. 125 x 36 inches.  Corporate collection. </a:t>
            </a:r>
            <a:endParaRPr sz="900" b="0" i="0" u="none" strike="noStrike" cap="none">
              <a:solidFill>
                <a:srgbClr val="404040"/>
              </a:solidFill>
              <a:latin typeface="Times New Roman"/>
              <a:ea typeface="Times New Roman"/>
              <a:cs typeface="Times New Roman"/>
              <a:sym typeface="Times New Roman"/>
            </a:endParaRPr>
          </a:p>
        </p:txBody>
      </p:sp>
      <p:sp>
        <p:nvSpPr>
          <p:cNvPr id="345" name="Google Shape;345;p52"/>
          <p:cNvSpPr txBox="1"/>
          <p:nvPr/>
        </p:nvSpPr>
        <p:spPr>
          <a:xfrm>
            <a:off x="996443" y="4768040"/>
            <a:ext cx="7346925" cy="43875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595959"/>
                </a:solidFill>
                <a:latin typeface="Times New Roman"/>
                <a:ea typeface="Times New Roman"/>
                <a:cs typeface="Times New Roman"/>
                <a:sym typeface="Times New Roman"/>
              </a:rPr>
              <a:t>Modern Circumstances: Handmade paper on the front lines to combat climate change.</a:t>
            </a:r>
            <a:r>
              <a:rPr lang="en" sz="1100" b="0" i="0" u="none" strike="noStrike" cap="none">
                <a:solidFill>
                  <a:srgbClr val="595959"/>
                </a:solidFill>
                <a:latin typeface="Times New Roman"/>
                <a:ea typeface="Times New Roman"/>
                <a:cs typeface="Times New Roman"/>
                <a:sym typeface="Times New Roman"/>
              </a:rPr>
              <a:t> </a:t>
            </a:r>
            <a:endParaRPr sz="1100" b="0" i="0" u="none" strike="noStrike" cap="none">
              <a:solidFill>
                <a:srgbClr val="59595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3"/>
          <p:cNvSpPr txBox="1">
            <a:spLocks noGrp="1"/>
          </p:cNvSpPr>
          <p:nvPr>
            <p:ph type="title"/>
          </p:nvPr>
        </p:nvSpPr>
        <p:spPr>
          <a:xfrm>
            <a:off x="815600" y="-247560"/>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1400"/>
              <a:buNone/>
            </a:pPr>
            <a:r>
              <a:rPr lang="en" i="1"/>
              <a:t>COMPANIES WHO USE ABACA</a:t>
            </a:r>
            <a:endParaRPr i="1"/>
          </a:p>
        </p:txBody>
      </p:sp>
      <p:sp>
        <p:nvSpPr>
          <p:cNvPr id="351" name="Google Shape;351;p53"/>
          <p:cNvSpPr txBox="1">
            <a:spLocks noGrp="1"/>
          </p:cNvSpPr>
          <p:nvPr>
            <p:ph type="body" idx="2"/>
          </p:nvPr>
        </p:nvSpPr>
        <p:spPr>
          <a:xfrm>
            <a:off x="659561" y="422850"/>
            <a:ext cx="4066177" cy="2734875"/>
          </a:xfrm>
          <a:prstGeom prst="rect">
            <a:avLst/>
          </a:prstGeom>
          <a:noFill/>
          <a:ln>
            <a:noFill/>
          </a:ln>
        </p:spPr>
        <p:txBody>
          <a:bodyPr spcFirstLastPara="1" wrap="square" lIns="68575" tIns="34275" rIns="68575" bIns="34275" anchor="t" anchorCtr="0">
            <a:noAutofit/>
          </a:bodyPr>
          <a:lstStyle/>
          <a:p>
            <a:pPr marL="0" lvl="0" indent="0" algn="just" rtl="0">
              <a:lnSpc>
                <a:spcPct val="180000"/>
              </a:lnSpc>
              <a:spcBef>
                <a:spcPts val="800"/>
              </a:spcBef>
              <a:spcAft>
                <a:spcPts val="0"/>
              </a:spcAft>
              <a:buSzPts val="600"/>
              <a:buNone/>
            </a:pPr>
            <a:r>
              <a:rPr lang="en" sz="1100">
                <a:solidFill>
                  <a:schemeClr val="dk1"/>
                </a:solidFill>
                <a:latin typeface="Times New Roman"/>
                <a:ea typeface="Times New Roman"/>
                <a:cs typeface="Times New Roman"/>
                <a:sym typeface="Times New Roman"/>
              </a:rPr>
              <a:t>Abaca fibers are now used in the standard underbody cover for the spare-wheel compartment of the 3-door version of the Mercedes-Benz A-Klasse model.</a:t>
            </a:r>
            <a:endParaRPr sz="1100">
              <a:solidFill>
                <a:schemeClr val="dk1"/>
              </a:solidFill>
              <a:latin typeface="Times New Roman"/>
              <a:ea typeface="Times New Roman"/>
              <a:cs typeface="Times New Roman"/>
              <a:sym typeface="Times New Roman"/>
            </a:endParaRPr>
          </a:p>
          <a:p>
            <a:pPr marL="0" lvl="0" indent="0" algn="just" rtl="0">
              <a:lnSpc>
                <a:spcPct val="180000"/>
              </a:lnSpc>
              <a:spcBef>
                <a:spcPts val="800"/>
              </a:spcBef>
              <a:spcAft>
                <a:spcPts val="0"/>
              </a:spcAft>
              <a:buSzPts val="600"/>
              <a:buNone/>
            </a:pPr>
            <a:r>
              <a:rPr lang="en" sz="1100">
                <a:solidFill>
                  <a:schemeClr val="dk1"/>
                </a:solidFill>
                <a:latin typeface="Times New Roman"/>
                <a:ea typeface="Times New Roman"/>
                <a:cs typeface="Times New Roman"/>
                <a:sym typeface="Times New Roman"/>
              </a:rPr>
              <a:t>By using abaca fibers, up to 60% of the energy can be saved as compared to when producing glass fibers, thus significantly reducing CO2 emissions in the manufacturing phase of the raw materials.</a:t>
            </a:r>
            <a:endParaRPr/>
          </a:p>
          <a:p>
            <a:pPr marL="0" lvl="0" indent="0" algn="just" rtl="0">
              <a:lnSpc>
                <a:spcPct val="180000"/>
              </a:lnSpc>
              <a:spcBef>
                <a:spcPts val="800"/>
              </a:spcBef>
              <a:spcAft>
                <a:spcPts val="0"/>
              </a:spcAft>
              <a:buSzPts val="600"/>
              <a:buNone/>
            </a:pPr>
            <a:r>
              <a:rPr lang="en" sz="1100">
                <a:solidFill>
                  <a:schemeClr val="dk1"/>
                </a:solidFill>
                <a:latin typeface="Times New Roman"/>
                <a:ea typeface="Times New Roman"/>
                <a:cs typeface="Times New Roman"/>
                <a:sym typeface="Times New Roman"/>
              </a:rPr>
              <a:t>The dominant future area for abaca composites belongs to the automotive industry . . .. Fiber reinforced biocomposites has a key role to play within the automotive industry since it offers material with lighter weight, high strength as well as material with a higher share of renewable materials. Furthermore, the production of natural fiber is a process which requires low energy. Incorporating lightweight material in composites such as natural fibers will also result in reducing carbon dioxide emissions by lowering the total weight of the final vehicle. </a:t>
            </a:r>
            <a:endParaRPr/>
          </a:p>
          <a:p>
            <a:pPr marL="0" lvl="0" indent="0" algn="just" rtl="0">
              <a:lnSpc>
                <a:spcPct val="180000"/>
              </a:lnSpc>
              <a:spcBef>
                <a:spcPts val="800"/>
              </a:spcBef>
              <a:spcAft>
                <a:spcPts val="0"/>
              </a:spcAft>
              <a:buSzPts val="600"/>
              <a:buNone/>
            </a:pPr>
            <a:endParaRPr sz="1400">
              <a:solidFill>
                <a:schemeClr val="dk1"/>
              </a:solidFill>
              <a:latin typeface="Times New Roman"/>
              <a:ea typeface="Times New Roman"/>
              <a:cs typeface="Times New Roman"/>
              <a:sym typeface="Times New Roman"/>
            </a:endParaRPr>
          </a:p>
        </p:txBody>
      </p:sp>
      <p:sp>
        <p:nvSpPr>
          <p:cNvPr id="352" name="Google Shape;352;p53"/>
          <p:cNvSpPr txBox="1"/>
          <p:nvPr/>
        </p:nvSpPr>
        <p:spPr>
          <a:xfrm>
            <a:off x="638175" y="4716467"/>
            <a:ext cx="2927725" cy="46166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000000"/>
                </a:solidFill>
                <a:latin typeface="Times New Roman"/>
                <a:ea typeface="Times New Roman"/>
                <a:cs typeface="Times New Roman"/>
                <a:sym typeface="Times New Roman"/>
              </a:rPr>
              <a:t>Source: Abaca in the Philippines</a:t>
            </a:r>
            <a:endParaRPr sz="1100"/>
          </a:p>
          <a:p>
            <a:pPr marL="0" marR="0" lvl="0" indent="0" algn="l" rtl="0">
              <a:lnSpc>
                <a:spcPct val="100000"/>
              </a:lnSpc>
              <a:spcBef>
                <a:spcPts val="0"/>
              </a:spcBef>
              <a:spcAft>
                <a:spcPts val="0"/>
              </a:spcAft>
              <a:buNone/>
            </a:pPr>
            <a:r>
              <a:rPr lang="en" sz="800" b="0" i="0" u="none" strike="noStrike" cap="none">
                <a:solidFill>
                  <a:srgbClr val="000000"/>
                </a:solidFill>
                <a:latin typeface="Times New Roman"/>
                <a:ea typeface="Times New Roman"/>
                <a:cs typeface="Times New Roman"/>
                <a:sym typeface="Times New Roman"/>
              </a:rPr>
              <a:t> </a:t>
            </a:r>
            <a:r>
              <a:rPr lang="en" sz="800" b="0" i="0" u="sng" strike="noStrike" cap="none">
                <a:solidFill>
                  <a:schemeClr val="hlink"/>
                </a:solidFill>
                <a:latin typeface="Times New Roman"/>
                <a:ea typeface="Times New Roman"/>
                <a:cs typeface="Times New Roman"/>
                <a:sym typeface="Times New Roman"/>
                <a:hlinkClick r:id="rId3"/>
              </a:rPr>
              <a:t>https://kth.diva-portal.org/smash/get/diva2:1352495/FULLTEXT01.pdf</a:t>
            </a:r>
            <a:endParaRPr sz="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pic>
        <p:nvPicPr>
          <p:cNvPr id="353" name="Google Shape;353;p53" descr="A silver sports car&#10;&#10;Description automatically generated with medium confidence"/>
          <p:cNvPicPr preferRelativeResize="0"/>
          <p:nvPr/>
        </p:nvPicPr>
        <p:blipFill rotWithShape="1">
          <a:blip r:embed="rId4">
            <a:alphaModFix/>
          </a:blip>
          <a:srcRect/>
          <a:stretch/>
        </p:blipFill>
        <p:spPr>
          <a:xfrm>
            <a:off x="5182269" y="500250"/>
            <a:ext cx="3063500" cy="22992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353250" y="-151491"/>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1400"/>
              <a:buNone/>
            </a:pPr>
            <a:r>
              <a:rPr lang="en" i="1"/>
              <a:t>THE FUTURE OF ABACA:</a:t>
            </a:r>
            <a:endParaRPr i="1"/>
          </a:p>
        </p:txBody>
      </p:sp>
      <p:sp>
        <p:nvSpPr>
          <p:cNvPr id="359" name="Google Shape;359;p54"/>
          <p:cNvSpPr txBox="1">
            <a:spLocks noGrp="1"/>
          </p:cNvSpPr>
          <p:nvPr>
            <p:ph type="body" idx="1"/>
          </p:nvPr>
        </p:nvSpPr>
        <p:spPr>
          <a:xfrm>
            <a:off x="239719" y="564066"/>
            <a:ext cx="3350925" cy="3584250"/>
          </a:xfrm>
          <a:prstGeom prst="rect">
            <a:avLst/>
          </a:prstGeom>
          <a:noFill/>
          <a:ln>
            <a:noFill/>
          </a:ln>
        </p:spPr>
        <p:txBody>
          <a:bodyPr spcFirstLastPara="1" wrap="square" lIns="68575" tIns="34275" rIns="68575" bIns="34275" anchor="t" anchorCtr="0">
            <a:noAutofit/>
          </a:bodyPr>
          <a:lstStyle/>
          <a:p>
            <a:pPr marL="0" lvl="0" indent="0" algn="l" rtl="0">
              <a:lnSpc>
                <a:spcPct val="110000"/>
              </a:lnSpc>
              <a:spcBef>
                <a:spcPts val="800"/>
              </a:spcBef>
              <a:spcAft>
                <a:spcPts val="0"/>
              </a:spcAft>
              <a:buSzPts val="1400"/>
              <a:buNone/>
            </a:pPr>
            <a:r>
              <a:rPr lang="en" sz="1800">
                <a:solidFill>
                  <a:schemeClr val="dk1"/>
                </a:solidFill>
                <a:latin typeface="Times New Roman"/>
                <a:ea typeface="Times New Roman"/>
                <a:cs typeface="Times New Roman"/>
                <a:sym typeface="Times New Roman"/>
              </a:rPr>
              <a:t>Owing to the extremely high mechanical strength of the fiber as well as its length, application of abaca even in highly stressed components offers great potential for different industrial applications.</a:t>
            </a:r>
            <a:endParaRPr sz="1800">
              <a:solidFill>
                <a:schemeClr val="dk1"/>
              </a:solidFill>
              <a:latin typeface="Times New Roman"/>
              <a:ea typeface="Times New Roman"/>
              <a:cs typeface="Times New Roman"/>
              <a:sym typeface="Times New Roman"/>
            </a:endParaRPr>
          </a:p>
          <a:p>
            <a:pPr marL="342900" lvl="0" indent="-260350" algn="l" rtl="0">
              <a:lnSpc>
                <a:spcPct val="110000"/>
              </a:lnSpc>
              <a:spcBef>
                <a:spcPts val="800"/>
              </a:spcBef>
              <a:spcAft>
                <a:spcPts val="0"/>
              </a:spcAft>
              <a:buClr>
                <a:schemeClr val="dk1"/>
              </a:buClr>
              <a:buSzPts val="1500"/>
              <a:buFont typeface="Gentium Basic"/>
              <a:buChar char="•"/>
            </a:pPr>
            <a:r>
              <a:rPr lang="en" sz="1800">
                <a:solidFill>
                  <a:schemeClr val="dk1"/>
                </a:solidFill>
                <a:latin typeface="Times New Roman"/>
                <a:ea typeface="Times New Roman"/>
                <a:cs typeface="Times New Roman"/>
                <a:sym typeface="Times New Roman"/>
              </a:rPr>
              <a:t>Aerospace materials</a:t>
            </a:r>
            <a:endParaRPr sz="1800">
              <a:solidFill>
                <a:schemeClr val="dk1"/>
              </a:solidFill>
              <a:latin typeface="Times New Roman"/>
              <a:ea typeface="Times New Roman"/>
              <a:cs typeface="Times New Roman"/>
              <a:sym typeface="Times New Roman"/>
            </a:endParaRPr>
          </a:p>
          <a:p>
            <a:pPr marL="342900" lvl="0" indent="-260350" algn="l" rtl="0">
              <a:lnSpc>
                <a:spcPct val="110000"/>
              </a:lnSpc>
              <a:spcBef>
                <a:spcPts val="0"/>
              </a:spcBef>
              <a:spcAft>
                <a:spcPts val="0"/>
              </a:spcAft>
              <a:buClr>
                <a:schemeClr val="dk1"/>
              </a:buClr>
              <a:buSzPts val="1500"/>
              <a:buFont typeface="Gentium Basic"/>
              <a:buChar char="•"/>
            </a:pPr>
            <a:r>
              <a:rPr lang="en" sz="1800">
                <a:solidFill>
                  <a:schemeClr val="dk1"/>
                </a:solidFill>
                <a:latin typeface="Times New Roman"/>
                <a:ea typeface="Times New Roman"/>
                <a:cs typeface="Times New Roman"/>
                <a:sym typeface="Times New Roman"/>
              </a:rPr>
              <a:t>Robotics</a:t>
            </a:r>
            <a:endParaRPr sz="1800">
              <a:solidFill>
                <a:schemeClr val="dk1"/>
              </a:solidFill>
              <a:latin typeface="Times New Roman"/>
              <a:ea typeface="Times New Roman"/>
              <a:cs typeface="Times New Roman"/>
              <a:sym typeface="Times New Roman"/>
            </a:endParaRPr>
          </a:p>
          <a:p>
            <a:pPr marL="342900" lvl="0" indent="-260350" algn="l" rtl="0">
              <a:lnSpc>
                <a:spcPct val="110000"/>
              </a:lnSpc>
              <a:spcBef>
                <a:spcPts val="0"/>
              </a:spcBef>
              <a:spcAft>
                <a:spcPts val="0"/>
              </a:spcAft>
              <a:buClr>
                <a:schemeClr val="dk1"/>
              </a:buClr>
              <a:buSzPts val="1500"/>
              <a:buFont typeface="Gentium Basic"/>
              <a:buChar char="•"/>
            </a:pPr>
            <a:r>
              <a:rPr lang="en" sz="1800">
                <a:solidFill>
                  <a:schemeClr val="dk1"/>
                </a:solidFill>
                <a:latin typeface="Times New Roman"/>
                <a:ea typeface="Times New Roman"/>
                <a:cs typeface="Times New Roman"/>
                <a:sym typeface="Times New Roman"/>
              </a:rPr>
              <a:t>Eco friendly consumer materials</a:t>
            </a:r>
            <a:endParaRPr sz="1800">
              <a:solidFill>
                <a:schemeClr val="dk1"/>
              </a:solidFill>
              <a:latin typeface="Times New Roman"/>
              <a:ea typeface="Times New Roman"/>
              <a:cs typeface="Times New Roman"/>
              <a:sym typeface="Times New Roman"/>
            </a:endParaRPr>
          </a:p>
          <a:p>
            <a:pPr marL="342900" lvl="0" indent="-260350" algn="l" rtl="0">
              <a:lnSpc>
                <a:spcPct val="110000"/>
              </a:lnSpc>
              <a:spcBef>
                <a:spcPts val="0"/>
              </a:spcBef>
              <a:spcAft>
                <a:spcPts val="0"/>
              </a:spcAft>
              <a:buClr>
                <a:schemeClr val="dk1"/>
              </a:buClr>
              <a:buSzPts val="1500"/>
              <a:buFont typeface="Gentium Basic"/>
              <a:buChar char="•"/>
            </a:pPr>
            <a:r>
              <a:rPr lang="en" sz="1800">
                <a:solidFill>
                  <a:schemeClr val="dk1"/>
                </a:solidFill>
                <a:latin typeface="Times New Roman"/>
                <a:ea typeface="Times New Roman"/>
                <a:cs typeface="Times New Roman"/>
                <a:sym typeface="Times New Roman"/>
              </a:rPr>
              <a:t>Green engineering technologies</a:t>
            </a:r>
            <a:endParaRPr sz="1800">
              <a:solidFill>
                <a:schemeClr val="dk1"/>
              </a:solidFill>
              <a:latin typeface="Times New Roman"/>
              <a:ea typeface="Times New Roman"/>
              <a:cs typeface="Times New Roman"/>
              <a:sym typeface="Times New Roman"/>
            </a:endParaRPr>
          </a:p>
        </p:txBody>
      </p:sp>
      <p:sp>
        <p:nvSpPr>
          <p:cNvPr id="360" name="Google Shape;360;p54"/>
          <p:cNvSpPr txBox="1"/>
          <p:nvPr/>
        </p:nvSpPr>
        <p:spPr>
          <a:xfrm>
            <a:off x="4296600" y="4602000"/>
            <a:ext cx="4517100" cy="30015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Times New Roman"/>
                <a:ea typeface="Times New Roman"/>
                <a:cs typeface="Times New Roman"/>
                <a:sym typeface="Times New Roman"/>
              </a:rPr>
              <a:t>Morning Sunrise,</a:t>
            </a:r>
            <a:r>
              <a:rPr lang="en" sz="1100" b="0" i="0" u="none" strike="noStrike" cap="none">
                <a:solidFill>
                  <a:srgbClr val="000000"/>
                </a:solidFill>
                <a:latin typeface="Times New Roman"/>
                <a:ea typeface="Times New Roman"/>
                <a:cs typeface="Times New Roman"/>
                <a:sym typeface="Times New Roman"/>
              </a:rPr>
              <a:t> (2021). Abaca painting. 30 x 22 inches. </a:t>
            </a:r>
            <a:r>
              <a:rPr lang="en" sz="800" b="0" i="0" u="none" strike="noStrike" cap="none">
                <a:solidFill>
                  <a:srgbClr val="000000"/>
                </a:solidFill>
                <a:latin typeface="Times New Roman"/>
                <a:ea typeface="Times New Roman"/>
                <a:cs typeface="Times New Roman"/>
                <a:sym typeface="Times New Roman"/>
              </a:rPr>
              <a:t>Photo: Kindra Clineff</a:t>
            </a:r>
            <a:endParaRPr sz="800" b="0" i="0" u="none" strike="noStrike" cap="none">
              <a:solidFill>
                <a:srgbClr val="000000"/>
              </a:solidFill>
              <a:latin typeface="Times New Roman"/>
              <a:ea typeface="Times New Roman"/>
              <a:cs typeface="Times New Roman"/>
              <a:sym typeface="Times New Roman"/>
            </a:endParaRPr>
          </a:p>
        </p:txBody>
      </p:sp>
      <p:pic>
        <p:nvPicPr>
          <p:cNvPr id="361" name="Google Shape;361;p54"/>
          <p:cNvPicPr preferRelativeResize="0"/>
          <p:nvPr/>
        </p:nvPicPr>
        <p:blipFill rotWithShape="1">
          <a:blip r:embed="rId3">
            <a:alphaModFix/>
          </a:blip>
          <a:srcRect/>
          <a:stretch/>
        </p:blipFill>
        <p:spPr>
          <a:xfrm>
            <a:off x="3821794" y="716466"/>
            <a:ext cx="5127694" cy="37105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4000"/>
          </a:blip>
          <a:stretch>
            <a:fillRect/>
          </a:stretch>
        </a:blipFill>
        <a:effectLst/>
      </p:bgPr>
    </p:bg>
    <p:spTree>
      <p:nvGrpSpPr>
        <p:cNvPr id="1" name="Shape 219"/>
        <p:cNvGrpSpPr/>
        <p:nvPr/>
      </p:nvGrpSpPr>
      <p:grpSpPr>
        <a:xfrm>
          <a:off x="0" y="0"/>
          <a:ext cx="0" cy="0"/>
          <a:chOff x="0" y="0"/>
          <a:chExt cx="0" cy="0"/>
        </a:xfrm>
      </p:grpSpPr>
      <p:sp>
        <p:nvSpPr>
          <p:cNvPr id="220" name="Google Shape;220;p37"/>
          <p:cNvSpPr txBox="1">
            <a:spLocks noGrp="1"/>
          </p:cNvSpPr>
          <p:nvPr>
            <p:ph type="title"/>
          </p:nvPr>
        </p:nvSpPr>
        <p:spPr>
          <a:xfrm>
            <a:off x="814833" y="163399"/>
            <a:ext cx="7886700" cy="994172"/>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112121"/>
              <a:buNone/>
            </a:pPr>
            <a:r>
              <a:rPr lang="en" i="1">
                <a:solidFill>
                  <a:srgbClr val="5C90A2"/>
                </a:solidFill>
              </a:rPr>
              <a:t>About the Presenter</a:t>
            </a:r>
            <a:r>
              <a:rPr lang="en" i="1">
                <a:solidFill>
                  <a:srgbClr val="5D89A2"/>
                </a:solidFill>
                <a:latin typeface="Times New Roman"/>
                <a:ea typeface="Times New Roman"/>
                <a:cs typeface="Times New Roman"/>
                <a:sym typeface="Times New Roman"/>
              </a:rPr>
              <a:t>:</a:t>
            </a:r>
            <a:br>
              <a:rPr lang="en">
                <a:latin typeface="Times New Roman"/>
                <a:ea typeface="Times New Roman"/>
                <a:cs typeface="Times New Roman"/>
                <a:sym typeface="Times New Roman"/>
              </a:rPr>
            </a:br>
            <a:r>
              <a:rPr lang="en" i="1">
                <a:solidFill>
                  <a:srgbClr val="5D89A2"/>
                </a:solidFill>
              </a:rPr>
              <a:t>:</a:t>
            </a:r>
            <a:endParaRPr i="1">
              <a:solidFill>
                <a:srgbClr val="5D89A2"/>
              </a:solidFill>
            </a:endParaRPr>
          </a:p>
        </p:txBody>
      </p:sp>
      <p:sp>
        <p:nvSpPr>
          <p:cNvPr id="221" name="Google Shape;221;p37"/>
          <p:cNvSpPr txBox="1"/>
          <p:nvPr/>
        </p:nvSpPr>
        <p:spPr>
          <a:xfrm>
            <a:off x="4286250" y="1593533"/>
            <a:ext cx="204788" cy="685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venir"/>
                <a:ea typeface="Avenir"/>
                <a:cs typeface="Avenir"/>
                <a:sym typeface="Avenir"/>
              </a:rPr>
              <a:t> </a:t>
            </a:r>
            <a:endParaRPr sz="1100" b="0" i="0" u="none" strike="noStrike" cap="none">
              <a:solidFill>
                <a:srgbClr val="000000"/>
              </a:solidFill>
              <a:latin typeface="Arial"/>
              <a:ea typeface="Arial"/>
              <a:cs typeface="Arial"/>
              <a:sym typeface="Arial"/>
            </a:endParaRPr>
          </a:p>
        </p:txBody>
      </p:sp>
      <p:sp>
        <p:nvSpPr>
          <p:cNvPr id="222" name="Google Shape;222;p37"/>
          <p:cNvSpPr txBox="1"/>
          <p:nvPr/>
        </p:nvSpPr>
        <p:spPr>
          <a:xfrm>
            <a:off x="686921" y="942309"/>
            <a:ext cx="1614964" cy="167211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venir"/>
              <a:ea typeface="Avenir"/>
              <a:cs typeface="Avenir"/>
              <a:sym typeface="Avenir"/>
            </a:endParaRPr>
          </a:p>
        </p:txBody>
      </p:sp>
      <p:sp>
        <p:nvSpPr>
          <p:cNvPr id="223" name="Google Shape;223;p37"/>
          <p:cNvSpPr/>
          <p:nvPr/>
        </p:nvSpPr>
        <p:spPr>
          <a:xfrm>
            <a:off x="0" y="0"/>
            <a:ext cx="9144000" cy="342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224" name="Google Shape;224;p37"/>
          <p:cNvSpPr/>
          <p:nvPr/>
        </p:nvSpPr>
        <p:spPr>
          <a:xfrm>
            <a:off x="0" y="342900"/>
            <a:ext cx="0" cy="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225" name="Google Shape;225;p37"/>
          <p:cNvSpPr/>
          <p:nvPr/>
        </p:nvSpPr>
        <p:spPr>
          <a:xfrm>
            <a:off x="564694" y="721610"/>
            <a:ext cx="8014613" cy="378562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just" rtl="0">
              <a:lnSpc>
                <a:spcPct val="115000"/>
              </a:lnSpc>
              <a:spcBef>
                <a:spcPts val="0"/>
              </a:spcBef>
              <a:spcAft>
                <a:spcPts val="0"/>
              </a:spcAft>
              <a:buClr>
                <a:schemeClr val="dk1"/>
              </a:buClr>
              <a:buSzPts val="800"/>
              <a:buFont typeface="Arial"/>
              <a:buNone/>
            </a:pPr>
            <a:endParaRPr sz="1500" b="1" i="0" u="none" strike="noStrike" cap="none">
              <a:solidFill>
                <a:srgbClr val="404040"/>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chemeClr val="dk1"/>
              </a:buClr>
              <a:buSzPts val="800"/>
              <a:buFont typeface="Arial"/>
              <a:buNone/>
            </a:pPr>
            <a:r>
              <a:rPr lang="en" sz="1500" b="1" i="0" u="none" strike="noStrike" cap="none">
                <a:solidFill>
                  <a:srgbClr val="404040"/>
                </a:solidFill>
                <a:latin typeface="Times New Roman"/>
                <a:ea typeface="Times New Roman"/>
                <a:cs typeface="Times New Roman"/>
                <a:sym typeface="Times New Roman"/>
              </a:rPr>
              <a:t>Meg Black </a:t>
            </a:r>
            <a:r>
              <a:rPr lang="en" sz="1500" b="0" i="0" u="none" strike="noStrike" cap="none">
                <a:solidFill>
                  <a:srgbClr val="404040"/>
                </a:solidFill>
                <a:latin typeface="Times New Roman"/>
                <a:ea typeface="Times New Roman"/>
                <a:cs typeface="Times New Roman"/>
                <a:sym typeface="Times New Roman"/>
              </a:rPr>
              <a:t>has been using abaca to create textured paintings and sculptures for over thirty-five years. Her focus on nature’s palette, detailed compositions, and atmospheric perspective yields stunning landscapes, seascapes, and garden views. Her abaca pulp paintings are acclaimed for their textured surface and colorful luminosity by private and public collectors alike. </a:t>
            </a:r>
            <a:endParaRPr sz="1500" b="0" i="0" u="none" strike="noStrike" cap="none">
              <a:solidFill>
                <a:srgbClr val="404040"/>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chemeClr val="dk1"/>
              </a:buClr>
              <a:buSzPts val="800"/>
              <a:buFont typeface="Arial"/>
              <a:buNone/>
            </a:pPr>
            <a:endParaRPr sz="1500" b="0" i="0" u="none" strike="noStrike" cap="none">
              <a:solidFill>
                <a:srgbClr val="404040"/>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chemeClr val="dk1"/>
              </a:buClr>
              <a:buSzPts val="800"/>
              <a:buFont typeface="Arial"/>
              <a:buNone/>
            </a:pPr>
            <a:r>
              <a:rPr lang="en" sz="1500" b="0" i="0" u="none" strike="noStrike" cap="none">
                <a:solidFill>
                  <a:srgbClr val="404040"/>
                </a:solidFill>
                <a:latin typeface="Times New Roman"/>
                <a:ea typeface="Times New Roman"/>
                <a:cs typeface="Times New Roman"/>
                <a:sym typeface="Times New Roman"/>
              </a:rPr>
              <a:t>Meg received a PhD. in Education from Lesley University, an MFA in Studio Art from the Massachusetts College of Art, and a BFA from the State University of New York, Oswego. She has extensive teaching experience including as a visiting instructor at the Studio Art Center International in Florence, Italy. Until recently, she was the Coordinator of Art Education at Salem State University. </a:t>
            </a:r>
            <a:endParaRPr sz="1500" b="0" i="0" u="none" strike="noStrike" cap="none">
              <a:solidFill>
                <a:srgbClr val="404040"/>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chemeClr val="dk1"/>
              </a:buClr>
              <a:buSzPts val="800"/>
              <a:buFont typeface="Arial"/>
              <a:buNone/>
            </a:pPr>
            <a:endParaRPr sz="1500" b="0" i="0" u="none" strike="noStrike" cap="none">
              <a:solidFill>
                <a:srgbClr val="404040"/>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chemeClr val="dk1"/>
              </a:buClr>
              <a:buSzPts val="800"/>
              <a:buFont typeface="Arial"/>
              <a:buNone/>
            </a:pPr>
            <a:r>
              <a:rPr lang="en" sz="1500" b="0" i="0" u="none" strike="noStrike" cap="none">
                <a:solidFill>
                  <a:srgbClr val="404040"/>
                </a:solidFill>
                <a:latin typeface="Times New Roman"/>
                <a:ea typeface="Times New Roman"/>
                <a:cs typeface="Times New Roman"/>
                <a:sym typeface="Times New Roman"/>
              </a:rPr>
              <a:t>Meg’s work has been included in multiple group and solo exhibitions and has been acquisitioned into private, corporate, healthcare, and public collections. Collectors of her work live as far away as Venice, Italy to the remote corners of northern Alaska. </a:t>
            </a:r>
            <a:endParaRPr sz="1500" b="0" i="0" u="none" strike="noStrike" cap="none">
              <a:solidFill>
                <a:srgbClr val="40404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404040"/>
              </a:buClr>
              <a:buSzPts val="1100"/>
              <a:buFont typeface="Times New Roman"/>
              <a:buNone/>
            </a:pPr>
            <a:endParaRPr sz="1100" b="1" i="0" u="none" strike="noStrike" cap="none">
              <a:solidFill>
                <a:srgbClr val="40404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5"/>
          <p:cNvSpPr txBox="1">
            <a:spLocks noGrp="1"/>
          </p:cNvSpPr>
          <p:nvPr>
            <p:ph type="title"/>
          </p:nvPr>
        </p:nvSpPr>
        <p:spPr>
          <a:xfrm>
            <a:off x="671513" y="-47625"/>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1400"/>
              <a:buNone/>
            </a:pPr>
            <a:r>
              <a:rPr lang="en" i="1">
                <a:latin typeface="Times New Roman"/>
                <a:ea typeface="Times New Roman"/>
                <a:cs typeface="Times New Roman"/>
                <a:sym typeface="Times New Roman"/>
              </a:rPr>
              <a:t>THE FUTURE OF ABACA, continued:</a:t>
            </a:r>
            <a:endParaRPr>
              <a:latin typeface="Times New Roman"/>
              <a:ea typeface="Times New Roman"/>
              <a:cs typeface="Times New Roman"/>
              <a:sym typeface="Times New Roman"/>
            </a:endParaRPr>
          </a:p>
        </p:txBody>
      </p:sp>
      <p:sp>
        <p:nvSpPr>
          <p:cNvPr id="367" name="Google Shape;367;p55"/>
          <p:cNvSpPr txBox="1"/>
          <p:nvPr/>
        </p:nvSpPr>
        <p:spPr>
          <a:xfrm>
            <a:off x="271463" y="657090"/>
            <a:ext cx="4814887" cy="4270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100" b="0" i="0" u="none" strike="noStrike" cap="none">
                <a:solidFill>
                  <a:srgbClr val="000000"/>
                </a:solidFill>
                <a:latin typeface="Times New Roman"/>
                <a:ea typeface="Times New Roman"/>
                <a:cs typeface="Times New Roman"/>
                <a:sym typeface="Times New Roman"/>
              </a:rPr>
              <a:t>Abaca is proved to be applicable for many diverse areas and the applications is still growing in number, expanding to new markets. Even though abaca has a long history, it is a resource of the future. As a renewable and relative fast-growing source, it has potential of being of great importance for a sustainable future of renewable materials. First and foremost, it could contribute to becoming less dependent on fossil fuel by acting as a substitute for fossil fuel-based materials. </a:t>
            </a:r>
            <a:endParaRPr sz="1100"/>
          </a:p>
          <a:p>
            <a:pPr marL="0" marR="0" lvl="0" indent="0" algn="l" rtl="0">
              <a:lnSpc>
                <a:spcPct val="100000"/>
              </a:lnSpc>
              <a:spcBef>
                <a:spcPts val="0"/>
              </a:spcBef>
              <a:spcAft>
                <a:spcPts val="0"/>
              </a:spcAft>
              <a:buNone/>
            </a:pPr>
            <a:endParaRPr sz="2100" b="0" i="0" u="none" strike="noStrike" cap="none">
              <a:solidFill>
                <a:srgbClr val="000000"/>
              </a:solidFill>
              <a:latin typeface="Arial"/>
              <a:ea typeface="Arial"/>
              <a:cs typeface="Arial"/>
              <a:sym typeface="Arial"/>
            </a:endParaRPr>
          </a:p>
        </p:txBody>
      </p:sp>
      <p:pic>
        <p:nvPicPr>
          <p:cNvPr id="368" name="Google Shape;368;p55" descr="Background pattern&#10;&#10;Description automatically generated"/>
          <p:cNvPicPr preferRelativeResize="0"/>
          <p:nvPr/>
        </p:nvPicPr>
        <p:blipFill rotWithShape="1">
          <a:blip r:embed="rId3">
            <a:alphaModFix/>
          </a:blip>
          <a:srcRect/>
          <a:stretch/>
        </p:blipFill>
        <p:spPr>
          <a:xfrm>
            <a:off x="7526215" y="987841"/>
            <a:ext cx="1346323" cy="1346323"/>
          </a:xfrm>
          <a:prstGeom prst="rect">
            <a:avLst/>
          </a:prstGeom>
          <a:noFill/>
          <a:ln>
            <a:noFill/>
          </a:ln>
        </p:spPr>
      </p:pic>
      <p:sp>
        <p:nvSpPr>
          <p:cNvPr id="369" name="Google Shape;369;p55"/>
          <p:cNvSpPr txBox="1"/>
          <p:nvPr/>
        </p:nvSpPr>
        <p:spPr>
          <a:xfrm>
            <a:off x="7842788" y="2046492"/>
            <a:ext cx="713176"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wallpaper</a:t>
            </a:r>
            <a:endParaRPr sz="1100"/>
          </a:p>
        </p:txBody>
      </p:sp>
      <p:pic>
        <p:nvPicPr>
          <p:cNvPr id="370" name="Google Shape;370;p55" descr="A picture containing toilet tissue, white, calla lily&#10;&#10;Description automatically generated"/>
          <p:cNvPicPr preferRelativeResize="0"/>
          <p:nvPr/>
        </p:nvPicPr>
        <p:blipFill rotWithShape="1">
          <a:blip r:embed="rId4">
            <a:alphaModFix/>
          </a:blip>
          <a:srcRect/>
          <a:stretch/>
        </p:blipFill>
        <p:spPr>
          <a:xfrm>
            <a:off x="7119938" y="3010987"/>
            <a:ext cx="1752600" cy="1752600"/>
          </a:xfrm>
          <a:prstGeom prst="rect">
            <a:avLst/>
          </a:prstGeom>
          <a:noFill/>
          <a:ln>
            <a:noFill/>
          </a:ln>
        </p:spPr>
      </p:pic>
      <p:sp>
        <p:nvSpPr>
          <p:cNvPr id="371" name="Google Shape;371;p55"/>
          <p:cNvSpPr txBox="1"/>
          <p:nvPr/>
        </p:nvSpPr>
        <p:spPr>
          <a:xfrm>
            <a:off x="7915560" y="4364631"/>
            <a:ext cx="892312"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Hinging tape</a:t>
            </a:r>
            <a:endParaRPr sz="1100"/>
          </a:p>
        </p:txBody>
      </p:sp>
      <p:pic>
        <p:nvPicPr>
          <p:cNvPr id="372" name="Google Shape;372;p55" descr="A picture containing close&#10;&#10;Description automatically generated"/>
          <p:cNvPicPr preferRelativeResize="0"/>
          <p:nvPr/>
        </p:nvPicPr>
        <p:blipFill rotWithShape="1">
          <a:blip r:embed="rId5">
            <a:alphaModFix/>
          </a:blip>
          <a:srcRect/>
          <a:stretch/>
        </p:blipFill>
        <p:spPr>
          <a:xfrm>
            <a:off x="4857750" y="3053500"/>
            <a:ext cx="1894707" cy="1235919"/>
          </a:xfrm>
          <a:prstGeom prst="rect">
            <a:avLst/>
          </a:prstGeom>
          <a:noFill/>
          <a:ln>
            <a:noFill/>
          </a:ln>
        </p:spPr>
      </p:pic>
      <p:sp>
        <p:nvSpPr>
          <p:cNvPr id="373" name="Google Shape;373;p55"/>
          <p:cNvSpPr txBox="1"/>
          <p:nvPr/>
        </p:nvSpPr>
        <p:spPr>
          <a:xfrm>
            <a:off x="4842569" y="4058587"/>
            <a:ext cx="855042"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Coffee filers</a:t>
            </a:r>
            <a:endParaRPr sz="1100"/>
          </a:p>
        </p:txBody>
      </p:sp>
      <p:pic>
        <p:nvPicPr>
          <p:cNvPr id="374" name="Google Shape;374;p55" descr="A picture containing food, dessert&#10;&#10;Description automatically generated"/>
          <p:cNvPicPr preferRelativeResize="0"/>
          <p:nvPr/>
        </p:nvPicPr>
        <p:blipFill rotWithShape="1">
          <a:blip r:embed="rId6">
            <a:alphaModFix/>
          </a:blip>
          <a:srcRect/>
          <a:stretch/>
        </p:blipFill>
        <p:spPr>
          <a:xfrm>
            <a:off x="5227660" y="1000536"/>
            <a:ext cx="1832795" cy="1643084"/>
          </a:xfrm>
          <a:prstGeom prst="rect">
            <a:avLst/>
          </a:prstGeom>
          <a:noFill/>
          <a:ln>
            <a:noFill/>
          </a:ln>
        </p:spPr>
      </p:pic>
      <p:sp>
        <p:nvSpPr>
          <p:cNvPr id="375" name="Google Shape;375;p55"/>
          <p:cNvSpPr txBox="1"/>
          <p:nvPr/>
        </p:nvSpPr>
        <p:spPr>
          <a:xfrm>
            <a:off x="5457041" y="2387202"/>
            <a:ext cx="481142"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paper</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title"/>
          </p:nvPr>
        </p:nvSpPr>
        <p:spPr>
          <a:xfrm>
            <a:off x="0" y="129431"/>
            <a:ext cx="91440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1400"/>
              <a:buNone/>
            </a:pPr>
            <a:r>
              <a:rPr lang="en" sz="2600" i="1">
                <a:solidFill>
                  <a:srgbClr val="5D89A2"/>
                </a:solidFill>
              </a:rPr>
              <a:t>Where did I learn about the positive impact of abaca on the environment?</a:t>
            </a:r>
            <a:endParaRPr sz="2900" i="1"/>
          </a:p>
        </p:txBody>
      </p:sp>
      <p:sp>
        <p:nvSpPr>
          <p:cNvPr id="381" name="Google Shape;381;p56"/>
          <p:cNvSpPr txBox="1">
            <a:spLocks noGrp="1"/>
          </p:cNvSpPr>
          <p:nvPr>
            <p:ph type="body" idx="1"/>
          </p:nvPr>
        </p:nvSpPr>
        <p:spPr>
          <a:xfrm>
            <a:off x="402544" y="981804"/>
            <a:ext cx="8506350" cy="3775725"/>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20000"/>
              </a:lnSpc>
              <a:spcBef>
                <a:spcPts val="0"/>
              </a:spcBef>
              <a:spcAft>
                <a:spcPts val="0"/>
              </a:spcAft>
              <a:buSzPts val="1400"/>
              <a:buNone/>
            </a:pPr>
            <a:r>
              <a:rPr lang="en">
                <a:solidFill>
                  <a:srgbClr val="5D89A2"/>
                </a:solidFill>
                <a:latin typeface="Gentium Basic"/>
                <a:ea typeface="Gentium Basic"/>
                <a:cs typeface="Gentium Basic"/>
                <a:sym typeface="Gentium Basic"/>
              </a:rPr>
              <a:t>•</a:t>
            </a:r>
            <a:r>
              <a:rPr lang="en" sz="2100">
                <a:solidFill>
                  <a:srgbClr val="5D89A2"/>
                </a:solidFill>
                <a:latin typeface="Gentium Basic"/>
                <a:ea typeface="Gentium Basic"/>
                <a:cs typeface="Gentium Basic"/>
                <a:sym typeface="Gentium Basic"/>
              </a:rPr>
              <a:t>I posted what I was learning on LinkedIn using the hashtag #abaca.</a:t>
            </a:r>
            <a:endParaRPr sz="21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SzPts val="1400"/>
              <a:buNone/>
            </a:pPr>
            <a:r>
              <a:rPr lang="en" sz="2100">
                <a:solidFill>
                  <a:srgbClr val="5D89A2"/>
                </a:solidFill>
                <a:latin typeface="Gentium Basic"/>
                <a:ea typeface="Gentium Basic"/>
                <a:cs typeface="Gentium Basic"/>
                <a:sym typeface="Gentium Basic"/>
              </a:rPr>
              <a:t> </a:t>
            </a:r>
            <a:endParaRPr sz="21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SzPts val="1400"/>
              <a:buNone/>
            </a:pPr>
            <a:r>
              <a:rPr lang="en">
                <a:solidFill>
                  <a:srgbClr val="5D89A2"/>
                </a:solidFill>
                <a:latin typeface="Gentium Basic"/>
                <a:ea typeface="Gentium Basic"/>
                <a:cs typeface="Gentium Basic"/>
                <a:sym typeface="Gentium Basic"/>
              </a:rPr>
              <a:t>•</a:t>
            </a:r>
            <a:r>
              <a:rPr lang="en" sz="2100">
                <a:solidFill>
                  <a:srgbClr val="5D89A2"/>
                </a:solidFill>
                <a:latin typeface="Gentium Basic"/>
                <a:ea typeface="Gentium Basic"/>
                <a:cs typeface="Gentium Basic"/>
                <a:sym typeface="Gentium Basic"/>
              </a:rPr>
              <a:t>Soon, I started receiving comments from a young woman in the Philippines whose family owns an abaca farm. </a:t>
            </a:r>
            <a:endParaRPr sz="21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SzPts val="1400"/>
              <a:buNone/>
            </a:pPr>
            <a:endParaRPr sz="21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SzPts val="1400"/>
              <a:buNone/>
            </a:pPr>
            <a:r>
              <a:rPr lang="en">
                <a:solidFill>
                  <a:srgbClr val="5D89A2"/>
                </a:solidFill>
                <a:latin typeface="Gentium Basic"/>
                <a:ea typeface="Gentium Basic"/>
                <a:cs typeface="Gentium Basic"/>
                <a:sym typeface="Gentium Basic"/>
              </a:rPr>
              <a:t>•</a:t>
            </a:r>
            <a:r>
              <a:rPr lang="en" sz="2100">
                <a:solidFill>
                  <a:srgbClr val="5D89A2"/>
                </a:solidFill>
                <a:latin typeface="Gentium Basic"/>
                <a:ea typeface="Gentium Basic"/>
                <a:cs typeface="Gentium Basic"/>
                <a:sym typeface="Gentium Basic"/>
              </a:rPr>
              <a:t>We began a trans-continental friendship. She shared with me many articles about abaca that informed my research. </a:t>
            </a:r>
            <a:endParaRPr sz="21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SzPts val="1400"/>
              <a:buNone/>
            </a:pPr>
            <a:endParaRPr sz="2100">
              <a:solidFill>
                <a:srgbClr val="5D89A2"/>
              </a:solidFill>
              <a:latin typeface="Gentium Basic"/>
              <a:ea typeface="Gentium Basic"/>
              <a:cs typeface="Gentium Basic"/>
              <a:sym typeface="Gentium Basic"/>
            </a:endParaRPr>
          </a:p>
          <a:p>
            <a:pPr marL="0" lvl="0" indent="0" algn="l" rtl="0">
              <a:lnSpc>
                <a:spcPct val="120000"/>
              </a:lnSpc>
              <a:spcBef>
                <a:spcPts val="0"/>
              </a:spcBef>
              <a:spcAft>
                <a:spcPts val="0"/>
              </a:spcAft>
              <a:buSzPts val="1400"/>
              <a:buNone/>
            </a:pPr>
            <a:r>
              <a:rPr lang="en">
                <a:solidFill>
                  <a:srgbClr val="5D89A2"/>
                </a:solidFill>
                <a:latin typeface="Gentium Basic"/>
                <a:ea typeface="Gentium Basic"/>
                <a:cs typeface="Gentium Basic"/>
                <a:sym typeface="Gentium Basic"/>
              </a:rPr>
              <a:t>•</a:t>
            </a:r>
            <a:r>
              <a:rPr lang="en" sz="2100">
                <a:latin typeface="Gentium Basic"/>
                <a:ea typeface="Gentium Basic"/>
                <a:cs typeface="Gentium Basic"/>
                <a:sym typeface="Gentium Basic"/>
              </a:rPr>
              <a:t> She shared information about how abaca is sustaining the economies of struggling nations.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pic>
        <p:nvPicPr>
          <p:cNvPr id="386" name="Google Shape;386;p57"/>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387" name="Google Shape;387;p57"/>
          <p:cNvSpPr txBox="1">
            <a:spLocks noGrp="1"/>
          </p:cNvSpPr>
          <p:nvPr>
            <p:ph type="title"/>
          </p:nvPr>
        </p:nvSpPr>
        <p:spPr>
          <a:xfrm>
            <a:off x="628650" y="545494"/>
            <a:ext cx="5514975" cy="967275"/>
          </a:xfrm>
          <a:prstGeom prst="rect">
            <a:avLst/>
          </a:prstGeom>
          <a:solidFill>
            <a:srgbClr val="B6D7A8"/>
          </a:solid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3300"/>
              <a:buFont typeface="Gentium Basic"/>
              <a:buNone/>
            </a:pPr>
            <a:r>
              <a:rPr lang="en" i="1"/>
              <a:t>That is how I met Hanna Padilla:</a:t>
            </a:r>
            <a:endParaRPr i="1"/>
          </a:p>
        </p:txBody>
      </p:sp>
      <p:sp>
        <p:nvSpPr>
          <p:cNvPr id="388" name="Google Shape;388;p57"/>
          <p:cNvSpPr txBox="1">
            <a:spLocks noGrp="1"/>
          </p:cNvSpPr>
          <p:nvPr>
            <p:ph type="body" idx="1"/>
          </p:nvPr>
        </p:nvSpPr>
        <p:spPr>
          <a:xfrm>
            <a:off x="628650" y="2088863"/>
            <a:ext cx="7749450" cy="2866275"/>
          </a:xfrm>
          <a:prstGeom prst="rect">
            <a:avLst/>
          </a:prstGeom>
          <a:noFill/>
          <a:ln>
            <a:noFill/>
          </a:ln>
        </p:spPr>
        <p:txBody>
          <a:bodyPr spcFirstLastPara="1" wrap="square" lIns="68575" tIns="34275" rIns="68575" bIns="34275" anchor="t" anchorCtr="0">
            <a:normAutofit/>
          </a:bodyPr>
          <a:lstStyle/>
          <a:p>
            <a:pPr marL="0" lvl="0" indent="0" algn="just" rtl="0">
              <a:lnSpc>
                <a:spcPct val="110000"/>
              </a:lnSpc>
              <a:spcBef>
                <a:spcPts val="0"/>
              </a:spcBef>
              <a:spcAft>
                <a:spcPts val="0"/>
              </a:spcAft>
              <a:buClr>
                <a:srgbClr val="5D89A2"/>
              </a:buClr>
              <a:buSzPts val="2700"/>
              <a:buNone/>
            </a:pPr>
            <a:r>
              <a:rPr lang="en" sz="2700" i="1">
                <a:highlight>
                  <a:srgbClr val="B6D7A8"/>
                </a:highlight>
                <a:latin typeface="Gentium Basic"/>
                <a:ea typeface="Gentium Basic"/>
                <a:cs typeface="Gentium Basic"/>
                <a:sym typeface="Gentium Basic"/>
              </a:rPr>
              <a:t>The Managing Director of Fibex, </a:t>
            </a:r>
            <a:endParaRPr/>
          </a:p>
          <a:p>
            <a:pPr marL="342900" lvl="0" indent="-254000" algn="l" rtl="0">
              <a:lnSpc>
                <a:spcPct val="110000"/>
              </a:lnSpc>
              <a:spcBef>
                <a:spcPts val="800"/>
              </a:spcBef>
              <a:spcAft>
                <a:spcPts val="0"/>
              </a:spcAft>
              <a:buClr>
                <a:srgbClr val="5D89A2"/>
              </a:buClr>
              <a:buSzPts val="1400"/>
              <a:buChar char="•"/>
            </a:pPr>
            <a:r>
              <a:rPr lang="en" u="sng">
                <a:solidFill>
                  <a:schemeClr val="hlink"/>
                </a:solidFill>
                <a:highlight>
                  <a:srgbClr val="B6D7A8"/>
                </a:highlight>
                <a:hlinkClick r:id="rId5"/>
              </a:rPr>
              <a:t> fibexcorporation@gmail.com</a:t>
            </a:r>
            <a:endParaRPr>
              <a:highlight>
                <a:srgbClr val="B6D7A8"/>
              </a:highlight>
            </a:endParaRPr>
          </a:p>
          <a:p>
            <a:pPr marL="342900" lvl="0" indent="-254000" algn="l" rtl="0">
              <a:lnSpc>
                <a:spcPct val="110000"/>
              </a:lnSpc>
              <a:spcBef>
                <a:spcPts val="800"/>
              </a:spcBef>
              <a:spcAft>
                <a:spcPts val="0"/>
              </a:spcAft>
              <a:buClr>
                <a:srgbClr val="5D89A2"/>
              </a:buClr>
              <a:buSzPts val="1400"/>
              <a:buChar char="•"/>
            </a:pPr>
            <a:br>
              <a:rPr lang="en" sz="2700">
                <a:highlight>
                  <a:srgbClr val="B6D7A8"/>
                </a:highlight>
              </a:rPr>
            </a:br>
            <a:br>
              <a:rPr lang="en" sz="2700">
                <a:highlight>
                  <a:srgbClr val="B6D7A8"/>
                </a:highlight>
              </a:rPr>
            </a:br>
            <a:endParaRPr sz="2700" i="1">
              <a:highlight>
                <a:srgbClr val="B6D7A8"/>
              </a:highlight>
              <a:latin typeface="Gentium Basic"/>
              <a:ea typeface="Gentium Basic"/>
              <a:cs typeface="Gentium Basic"/>
              <a:sym typeface="Gentium Basic"/>
            </a:endParaRPr>
          </a:p>
          <a:p>
            <a:pPr marL="0" lvl="0" indent="0" algn="l" rtl="0">
              <a:lnSpc>
                <a:spcPct val="110000"/>
              </a:lnSpc>
              <a:spcBef>
                <a:spcPts val="800"/>
              </a:spcBef>
              <a:spcAft>
                <a:spcPts val="0"/>
              </a:spcAft>
              <a:buClr>
                <a:srgbClr val="5D89A2"/>
              </a:buClr>
              <a:buSzPts val="2700"/>
              <a:buNone/>
            </a:pPr>
            <a:endParaRPr sz="2700">
              <a:highlight>
                <a:srgbClr val="B6D7A8"/>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8"/>
          <p:cNvPicPr preferRelativeResize="0"/>
          <p:nvPr/>
        </p:nvPicPr>
        <p:blipFill rotWithShape="1">
          <a:blip r:embed="rId3">
            <a:alphaModFix/>
          </a:blip>
          <a:srcRect/>
          <a:stretch/>
        </p:blipFill>
        <p:spPr>
          <a:xfrm>
            <a:off x="604913" y="449344"/>
            <a:ext cx="2894644" cy="4244795"/>
          </a:xfrm>
          <a:prstGeom prst="rect">
            <a:avLst/>
          </a:prstGeom>
          <a:noFill/>
          <a:ln>
            <a:noFill/>
          </a:ln>
        </p:spPr>
      </p:pic>
      <p:pic>
        <p:nvPicPr>
          <p:cNvPr id="394" name="Google Shape;394;p58" title="IMG_9652.MOV">
            <a:hlinkClick r:id="rId4"/>
          </p:cNvPr>
          <p:cNvPicPr preferRelativeResize="0"/>
          <p:nvPr/>
        </p:nvPicPr>
        <p:blipFill rotWithShape="1">
          <a:blip r:embed="rId5">
            <a:alphaModFix/>
          </a:blip>
          <a:srcRect/>
          <a:stretch/>
        </p:blipFill>
        <p:spPr>
          <a:xfrm>
            <a:off x="4053094" y="1402631"/>
            <a:ext cx="4388669" cy="3291506"/>
          </a:xfrm>
          <a:prstGeom prst="rect">
            <a:avLst/>
          </a:prstGeom>
          <a:noFill/>
          <a:ln>
            <a:noFill/>
          </a:ln>
        </p:spPr>
      </p:pic>
      <p:pic>
        <p:nvPicPr>
          <p:cNvPr id="395" name="Google Shape;395;p58"/>
          <p:cNvPicPr preferRelativeResize="0"/>
          <p:nvPr/>
        </p:nvPicPr>
        <p:blipFill rotWithShape="1">
          <a:blip r:embed="rId6">
            <a:alphaModFix/>
          </a:blip>
          <a:srcRect/>
          <a:stretch/>
        </p:blipFill>
        <p:spPr>
          <a:xfrm>
            <a:off x="3824494" y="0"/>
            <a:ext cx="1467974" cy="1467974"/>
          </a:xfrm>
          <a:prstGeom prst="rect">
            <a:avLst/>
          </a:prstGeom>
          <a:noFill/>
          <a:ln>
            <a:noFill/>
          </a:ln>
        </p:spPr>
      </p:pic>
      <p:sp>
        <p:nvSpPr>
          <p:cNvPr id="396" name="Google Shape;396;p58"/>
          <p:cNvSpPr txBox="1"/>
          <p:nvPr/>
        </p:nvSpPr>
        <p:spPr>
          <a:xfrm>
            <a:off x="5121094" y="705975"/>
            <a:ext cx="3260925" cy="42705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venir"/>
                <a:ea typeface="Avenir"/>
                <a:cs typeface="Avenir"/>
                <a:sym typeface="Avenir"/>
              </a:rPr>
              <a:t>Warehouse operations 2021</a:t>
            </a:r>
            <a:endParaRPr sz="1900" b="0" i="0" u="none" strike="noStrike" cap="none">
              <a:solidFill>
                <a:srgbClr val="000000"/>
              </a:solidFill>
              <a:latin typeface="Avenir"/>
              <a:ea typeface="Avenir"/>
              <a:cs typeface="Avenir"/>
              <a:sym typeface="Avenir"/>
            </a:endParaRPr>
          </a:p>
        </p:txBody>
      </p:sp>
      <p:sp>
        <p:nvSpPr>
          <p:cNvPr id="397" name="Google Shape;397;p58"/>
          <p:cNvSpPr txBox="1"/>
          <p:nvPr/>
        </p:nvSpPr>
        <p:spPr>
          <a:xfrm>
            <a:off x="604913" y="4773713"/>
            <a:ext cx="2790450" cy="30015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venir"/>
                <a:ea typeface="Avenir"/>
                <a:cs typeface="Avenir"/>
                <a:sym typeface="Avenir"/>
              </a:rPr>
              <a:t>Abaca plant on our farm taken 2020</a:t>
            </a:r>
            <a:endParaRPr sz="1100" b="0" i="0" u="none" strike="noStrike" cap="none">
              <a:solidFill>
                <a:srgbClr val="000000"/>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par>
                                <p:cTn id="8" presetID="10" presetClass="entr" presetSubtype="0" fill="hold"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fade">
                                      <p:cBhvr>
                                        <p:cTn id="10" dur="1000"/>
                                        <p:tgtEl>
                                          <p:spTgt spid="3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1000"/>
                                        <p:tgtEl>
                                          <p:spTgt spid="395"/>
                                        </p:tgtEl>
                                      </p:cBhvr>
                                    </p:animEffect>
                                  </p:childTnLst>
                                </p:cTn>
                              </p:par>
                              <p:par>
                                <p:cTn id="16" presetID="10" presetClass="entr" presetSubtype="0" fill="hold" nodeType="withEffect">
                                  <p:stCondLst>
                                    <p:cond delay="0"/>
                                  </p:stCondLst>
                                  <p:childTnLst>
                                    <p:set>
                                      <p:cBhvr>
                                        <p:cTn id="17" dur="1" fill="hold">
                                          <p:stCondLst>
                                            <p:cond delay="0"/>
                                          </p:stCondLst>
                                        </p:cTn>
                                        <p:tgtEl>
                                          <p:spTgt spid="396"/>
                                        </p:tgtEl>
                                        <p:attrNameLst>
                                          <p:attrName>style.visibility</p:attrName>
                                        </p:attrNameLst>
                                      </p:cBhvr>
                                      <p:to>
                                        <p:strVal val="visible"/>
                                      </p:to>
                                    </p:set>
                                    <p:animEffect transition="in" filter="fade">
                                      <p:cBhvr>
                                        <p:cTn id="18" dur="1000"/>
                                        <p:tgtEl>
                                          <p:spTgt spid="396"/>
                                        </p:tgtEl>
                                      </p:cBhvr>
                                    </p:animEffect>
                                  </p:childTnLst>
                                </p:cTn>
                              </p:par>
                              <p:par>
                                <p:cTn id="19" presetID="10" presetClass="entr" presetSubtype="0" fill="hold" nodeType="withEffect">
                                  <p:stCondLst>
                                    <p:cond delay="0"/>
                                  </p:stCondLst>
                                  <p:childTnLst>
                                    <p:set>
                                      <p:cBhvr>
                                        <p:cTn id="20" dur="1" fill="hold">
                                          <p:stCondLst>
                                            <p:cond delay="0"/>
                                          </p:stCondLst>
                                        </p:cTn>
                                        <p:tgtEl>
                                          <p:spTgt spid="394"/>
                                        </p:tgtEl>
                                        <p:attrNameLst>
                                          <p:attrName>style.visibility</p:attrName>
                                        </p:attrNameLst>
                                      </p:cBhvr>
                                      <p:to>
                                        <p:strVal val="visible"/>
                                      </p:to>
                                    </p:set>
                                    <p:animEffect transition="in" filter="fade">
                                      <p:cBhvr>
                                        <p:cTn id="21"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p:nvPr/>
        </p:nvSpPr>
        <p:spPr>
          <a:xfrm>
            <a:off x="481856" y="3182475"/>
            <a:ext cx="3563550" cy="12663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 name="Google Shape;403;p59"/>
          <p:cNvSpPr txBox="1">
            <a:spLocks noGrp="1"/>
          </p:cNvSpPr>
          <p:nvPr>
            <p:ph type="title"/>
          </p:nvPr>
        </p:nvSpPr>
        <p:spPr>
          <a:xfrm>
            <a:off x="487594" y="428849"/>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3300"/>
              <a:buFont typeface="Gentium Basic"/>
              <a:buNone/>
            </a:pPr>
            <a:r>
              <a:rPr lang="en" i="1"/>
              <a:t>ADVANTAGES:</a:t>
            </a:r>
            <a:endParaRPr i="1"/>
          </a:p>
        </p:txBody>
      </p:sp>
      <p:sp>
        <p:nvSpPr>
          <p:cNvPr id="404" name="Google Shape;404;p59"/>
          <p:cNvSpPr txBox="1">
            <a:spLocks noGrp="1"/>
          </p:cNvSpPr>
          <p:nvPr>
            <p:ph type="body" idx="1"/>
          </p:nvPr>
        </p:nvSpPr>
        <p:spPr>
          <a:xfrm>
            <a:off x="628650" y="1378763"/>
            <a:ext cx="3461625" cy="2866275"/>
          </a:xfrm>
          <a:prstGeom prst="rect">
            <a:avLst/>
          </a:prstGeom>
          <a:noFill/>
          <a:ln>
            <a:noFill/>
          </a:ln>
        </p:spPr>
        <p:txBody>
          <a:bodyPr spcFirstLastPara="1" wrap="square" lIns="68575" tIns="34275" rIns="68575" bIns="34275" anchor="t" anchorCtr="0">
            <a:noAutofit/>
          </a:bodyPr>
          <a:lstStyle/>
          <a:p>
            <a:pPr marL="457200" lvl="0" indent="-317500" algn="l" rtl="0">
              <a:lnSpc>
                <a:spcPct val="110000"/>
              </a:lnSpc>
              <a:spcBef>
                <a:spcPts val="0"/>
              </a:spcBef>
              <a:spcAft>
                <a:spcPts val="0"/>
              </a:spcAft>
              <a:buClr>
                <a:schemeClr val="dk1"/>
              </a:buClr>
              <a:buSzPts val="1400"/>
              <a:buChar char="•"/>
            </a:pPr>
            <a:r>
              <a:rPr lang="en" sz="1400">
                <a:solidFill>
                  <a:schemeClr val="dk1"/>
                </a:solidFill>
              </a:rPr>
              <a:t>Minimize erosion and sedimentation problems</a:t>
            </a:r>
            <a:endParaRPr sz="1400">
              <a:solidFill>
                <a:schemeClr val="dk1"/>
              </a:solidFill>
            </a:endParaRPr>
          </a:p>
          <a:p>
            <a:pPr marL="457200" lvl="0" indent="-317500" algn="l" rtl="0">
              <a:lnSpc>
                <a:spcPct val="110000"/>
              </a:lnSpc>
              <a:spcBef>
                <a:spcPts val="0"/>
              </a:spcBef>
              <a:spcAft>
                <a:spcPts val="0"/>
              </a:spcAft>
              <a:buClr>
                <a:schemeClr val="dk1"/>
              </a:buClr>
              <a:buSzPts val="1400"/>
              <a:buChar char="•"/>
            </a:pPr>
            <a:r>
              <a:rPr lang="en" sz="1400">
                <a:solidFill>
                  <a:schemeClr val="dk1"/>
                </a:solidFill>
              </a:rPr>
              <a:t>Prevention of floods and landslides </a:t>
            </a:r>
            <a:endParaRPr sz="1400">
              <a:solidFill>
                <a:schemeClr val="dk1"/>
              </a:solidFill>
            </a:endParaRPr>
          </a:p>
          <a:p>
            <a:pPr marL="457200" lvl="0" indent="-317500" algn="l" rtl="0">
              <a:lnSpc>
                <a:spcPct val="110000"/>
              </a:lnSpc>
              <a:spcBef>
                <a:spcPts val="0"/>
              </a:spcBef>
              <a:spcAft>
                <a:spcPts val="0"/>
              </a:spcAft>
              <a:buClr>
                <a:schemeClr val="dk1"/>
              </a:buClr>
              <a:buSzPts val="1400"/>
              <a:buChar char="•"/>
            </a:pPr>
            <a:r>
              <a:rPr lang="en" sz="1400">
                <a:solidFill>
                  <a:schemeClr val="dk1"/>
                </a:solidFill>
              </a:rPr>
              <a:t>Waste materials are used as organic fertilizer</a:t>
            </a:r>
            <a:endParaRPr sz="1400">
              <a:solidFill>
                <a:schemeClr val="dk1"/>
              </a:solidFill>
            </a:endParaRPr>
          </a:p>
          <a:p>
            <a:pPr marL="457200" lvl="0" indent="-317500" algn="l" rtl="0">
              <a:lnSpc>
                <a:spcPct val="110000"/>
              </a:lnSpc>
              <a:spcBef>
                <a:spcPts val="0"/>
              </a:spcBef>
              <a:spcAft>
                <a:spcPts val="0"/>
              </a:spcAft>
              <a:buClr>
                <a:schemeClr val="dk1"/>
              </a:buClr>
              <a:buSzPts val="1400"/>
              <a:buChar char="•"/>
            </a:pPr>
            <a:r>
              <a:rPr lang="en" sz="1400">
                <a:solidFill>
                  <a:schemeClr val="dk1"/>
                </a:solidFill>
              </a:rPr>
              <a:t>Finished products are durable and eco friendly</a:t>
            </a:r>
            <a:endParaRPr sz="1400">
              <a:solidFill>
                <a:schemeClr val="dk1"/>
              </a:solidFill>
            </a:endParaRPr>
          </a:p>
          <a:p>
            <a:pPr marL="0" lvl="0" indent="0" algn="l" rtl="0">
              <a:lnSpc>
                <a:spcPct val="110000"/>
              </a:lnSpc>
              <a:spcBef>
                <a:spcPts val="0"/>
              </a:spcBef>
              <a:spcAft>
                <a:spcPts val="0"/>
              </a:spcAft>
              <a:buSzPts val="1400"/>
              <a:buNone/>
            </a:pPr>
            <a:endParaRPr sz="1400">
              <a:solidFill>
                <a:schemeClr val="dk1"/>
              </a:solidFill>
            </a:endParaRPr>
          </a:p>
          <a:p>
            <a:pPr marL="457200" lvl="0" indent="-317500" algn="l" rtl="0">
              <a:lnSpc>
                <a:spcPct val="110000"/>
              </a:lnSpc>
              <a:spcBef>
                <a:spcPts val="0"/>
              </a:spcBef>
              <a:spcAft>
                <a:spcPts val="0"/>
              </a:spcAft>
              <a:buClr>
                <a:schemeClr val="dk1"/>
              </a:buClr>
              <a:buSzPts val="1400"/>
              <a:buChar char="•"/>
            </a:pPr>
            <a:r>
              <a:rPr lang="en" sz="1400">
                <a:solidFill>
                  <a:schemeClr val="dk1"/>
                </a:solidFill>
              </a:rPr>
              <a:t>PPE decomposes in 2 months</a:t>
            </a:r>
            <a:endParaRPr sz="1400">
              <a:solidFill>
                <a:schemeClr val="dk1"/>
              </a:solidFill>
            </a:endParaRPr>
          </a:p>
          <a:p>
            <a:pPr marL="457200" lvl="0" indent="0" algn="l" rtl="0">
              <a:lnSpc>
                <a:spcPct val="110000"/>
              </a:lnSpc>
              <a:spcBef>
                <a:spcPts val="0"/>
              </a:spcBef>
              <a:spcAft>
                <a:spcPts val="0"/>
              </a:spcAft>
              <a:buSzPts val="1400"/>
              <a:buNone/>
            </a:pPr>
            <a:endParaRPr sz="1400">
              <a:solidFill>
                <a:schemeClr val="dk1"/>
              </a:solidFill>
            </a:endParaRPr>
          </a:p>
          <a:p>
            <a:pPr marL="457200" lvl="0" indent="-317500" algn="l" rtl="0">
              <a:lnSpc>
                <a:spcPct val="110000"/>
              </a:lnSpc>
              <a:spcBef>
                <a:spcPts val="0"/>
              </a:spcBef>
              <a:spcAft>
                <a:spcPts val="0"/>
              </a:spcAft>
              <a:buClr>
                <a:schemeClr val="dk1"/>
              </a:buClr>
              <a:buSzPts val="1400"/>
              <a:buChar char="•"/>
            </a:pPr>
            <a:r>
              <a:rPr lang="en" sz="1400">
                <a:solidFill>
                  <a:schemeClr val="dk1"/>
                </a:solidFill>
              </a:rPr>
              <a:t>Supports the livelihood of indigenous people and farmers</a:t>
            </a:r>
            <a:endParaRPr sz="1400">
              <a:solidFill>
                <a:schemeClr val="dk1"/>
              </a:solidFill>
            </a:endParaRPr>
          </a:p>
        </p:txBody>
      </p:sp>
      <p:pic>
        <p:nvPicPr>
          <p:cNvPr id="405" name="Google Shape;405;p59" title="1.mov">
            <a:hlinkClick r:id="rId3"/>
          </p:cNvPr>
          <p:cNvPicPr preferRelativeResize="0"/>
          <p:nvPr/>
        </p:nvPicPr>
        <p:blipFill rotWithShape="1">
          <a:blip r:embed="rId4">
            <a:alphaModFix/>
          </a:blip>
          <a:srcRect/>
          <a:stretch/>
        </p:blipFill>
        <p:spPr>
          <a:xfrm>
            <a:off x="4292000" y="1423124"/>
            <a:ext cx="4362872" cy="245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2"/>
                                        </p:tgtEl>
                                        <p:attrNameLst>
                                          <p:attrName>style.visibility</p:attrName>
                                        </p:attrNameLst>
                                      </p:cBhvr>
                                      <p:to>
                                        <p:strVal val="visible"/>
                                      </p:to>
                                    </p:set>
                                    <p:animEffect transition="in" filter="fade">
                                      <p:cBhvr>
                                        <p:cTn id="12"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9"/>
        <p:cNvGrpSpPr/>
        <p:nvPr/>
      </p:nvGrpSpPr>
      <p:grpSpPr>
        <a:xfrm>
          <a:off x="0" y="0"/>
          <a:ext cx="0" cy="0"/>
          <a:chOff x="0" y="0"/>
          <a:chExt cx="0" cy="0"/>
        </a:xfrm>
      </p:grpSpPr>
      <p:pic>
        <p:nvPicPr>
          <p:cNvPr id="410" name="Google Shape;410;p60"/>
          <p:cNvPicPr preferRelativeResize="0"/>
          <p:nvPr/>
        </p:nvPicPr>
        <p:blipFill rotWithShape="1">
          <a:blip r:embed="rId3">
            <a:alphaModFix/>
          </a:blip>
          <a:srcRect/>
          <a:stretch/>
        </p:blipFill>
        <p:spPr>
          <a:xfrm>
            <a:off x="-2" y="0"/>
            <a:ext cx="9144000" cy="6072180"/>
          </a:xfrm>
          <a:prstGeom prst="rect">
            <a:avLst/>
          </a:prstGeom>
          <a:noFill/>
          <a:ln>
            <a:noFill/>
          </a:ln>
        </p:spPr>
      </p:pic>
      <p:sp>
        <p:nvSpPr>
          <p:cNvPr id="411" name="Google Shape;411;p60"/>
          <p:cNvSpPr txBox="1">
            <a:spLocks noGrp="1"/>
          </p:cNvSpPr>
          <p:nvPr>
            <p:ph type="title"/>
          </p:nvPr>
        </p:nvSpPr>
        <p:spPr>
          <a:xfrm>
            <a:off x="381575" y="1701600"/>
            <a:ext cx="8485875" cy="1903725"/>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ECF0EC"/>
              </a:buClr>
              <a:buSzPts val="3900"/>
              <a:buFont typeface="Gentium Basic"/>
              <a:buNone/>
            </a:pPr>
            <a:r>
              <a:rPr lang="en" sz="3000">
                <a:solidFill>
                  <a:schemeClr val="lt1"/>
                </a:solidFill>
                <a:highlight>
                  <a:schemeClr val="dk1"/>
                </a:highlight>
              </a:rPr>
              <a:t>How abaca offsets the effects of climate change</a:t>
            </a:r>
            <a:endParaRPr sz="3000">
              <a:solidFill>
                <a:schemeClr val="lt1"/>
              </a:solidFill>
              <a:highlight>
                <a:schemeClr val="dk1"/>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4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1"/>
          <p:cNvSpPr txBox="1">
            <a:spLocks noGrp="1"/>
          </p:cNvSpPr>
          <p:nvPr>
            <p:ph type="title"/>
          </p:nvPr>
        </p:nvSpPr>
        <p:spPr>
          <a:xfrm>
            <a:off x="628650" y="489887"/>
            <a:ext cx="7886700" cy="99427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5E8CA3"/>
              </a:buClr>
              <a:buSzPts val="2700"/>
              <a:buFont typeface="Gentium Basic"/>
              <a:buNone/>
            </a:pPr>
            <a:r>
              <a:rPr lang="en" sz="2700" i="1">
                <a:solidFill>
                  <a:srgbClr val="5E8CA3"/>
                </a:solidFill>
              </a:rPr>
              <a:t>BENEFITS TO LOCAL ECONOMIES:</a:t>
            </a:r>
            <a:endParaRPr sz="2700" i="1">
              <a:solidFill>
                <a:srgbClr val="5E8CA3"/>
              </a:solidFill>
            </a:endParaRPr>
          </a:p>
        </p:txBody>
      </p:sp>
      <p:sp>
        <p:nvSpPr>
          <p:cNvPr id="417" name="Google Shape;417;p61"/>
          <p:cNvSpPr txBox="1"/>
          <p:nvPr/>
        </p:nvSpPr>
        <p:spPr>
          <a:xfrm>
            <a:off x="552725" y="1099163"/>
            <a:ext cx="3343275" cy="359032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202124"/>
                </a:solidFill>
                <a:latin typeface="Arial"/>
                <a:ea typeface="Arial"/>
                <a:cs typeface="Arial"/>
                <a:sym typeface="Arial"/>
              </a:rPr>
              <a:t>For the past half-decade, the Abaca industry helped </a:t>
            </a:r>
            <a:r>
              <a:rPr lang="en" sz="1500" b="1" i="0" u="none" strike="noStrike" cap="none">
                <a:solidFill>
                  <a:srgbClr val="202124"/>
                </a:solidFill>
                <a:latin typeface="Arial"/>
                <a:ea typeface="Arial"/>
                <a:cs typeface="Arial"/>
                <a:sym typeface="Arial"/>
              </a:rPr>
              <a:t>boost the Philippines’ economy from its export earnings with an annual average of P4.</a:t>
            </a:r>
            <a:r>
              <a:rPr lang="en" sz="1500" b="0" i="0" u="none" strike="noStrike" cap="none">
                <a:solidFill>
                  <a:srgbClr val="202124"/>
                </a:solidFill>
                <a:latin typeface="Arial"/>
                <a:ea typeface="Arial"/>
                <a:cs typeface="Arial"/>
                <a:sym typeface="Arial"/>
              </a:rPr>
              <a:t> </a:t>
            </a:r>
            <a:r>
              <a:rPr lang="en" sz="1500" b="1" i="0" u="none" strike="noStrike" cap="none">
                <a:solidFill>
                  <a:srgbClr val="202124"/>
                </a:solidFill>
                <a:latin typeface="Arial"/>
                <a:ea typeface="Arial"/>
                <a:cs typeface="Arial"/>
                <a:sym typeface="Arial"/>
              </a:rPr>
              <a:t>7 billion (94M USD)</a:t>
            </a:r>
            <a:r>
              <a:rPr lang="en" sz="1500" b="0" i="0" u="none" strike="noStrike" cap="none">
                <a:solidFill>
                  <a:srgbClr val="202124"/>
                </a:solidFill>
                <a:latin typeface="Arial"/>
                <a:ea typeface="Arial"/>
                <a:cs typeface="Arial"/>
                <a:sym typeface="Arial"/>
              </a:rPr>
              <a:t>. </a:t>
            </a:r>
            <a:endParaRPr sz="15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202124"/>
                </a:solidFill>
                <a:latin typeface="Arial"/>
                <a:ea typeface="Arial"/>
                <a:cs typeface="Arial"/>
                <a:sym typeface="Arial"/>
              </a:rPr>
              <a:t>Mostly in the Visayas and Mindanao Islands</a:t>
            </a:r>
            <a:endParaRPr sz="15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202124"/>
                </a:solidFill>
                <a:latin typeface="Arial"/>
                <a:ea typeface="Arial"/>
                <a:cs typeface="Arial"/>
                <a:sym typeface="Arial"/>
              </a:rPr>
              <a:t>Abaca fibers are cultivated across 176,549 hectares of farmlands by over 122,758 farmers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venir"/>
              <a:ea typeface="Avenir"/>
              <a:cs typeface="Avenir"/>
              <a:sym typeface="Avenir"/>
            </a:endParaRPr>
          </a:p>
        </p:txBody>
      </p:sp>
      <p:pic>
        <p:nvPicPr>
          <p:cNvPr id="418" name="Google Shape;418;p61" title="2.mov">
            <a:hlinkClick r:id="rId3"/>
          </p:cNvPr>
          <p:cNvPicPr preferRelativeResize="0"/>
          <p:nvPr/>
        </p:nvPicPr>
        <p:blipFill rotWithShape="1">
          <a:blip r:embed="rId4">
            <a:alphaModFix/>
          </a:blip>
          <a:srcRect/>
          <a:stretch/>
        </p:blipFill>
        <p:spPr>
          <a:xfrm>
            <a:off x="4106550" y="1681823"/>
            <a:ext cx="4481626" cy="2520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2"/>
          <p:cNvPicPr preferRelativeResize="0">
            <a:picLocks noGrp="1"/>
          </p:cNvPicPr>
          <p:nvPr>
            <p:ph type="body" idx="1"/>
          </p:nvPr>
        </p:nvPicPr>
        <p:blipFill rotWithShape="1">
          <a:blip r:embed="rId3">
            <a:alphaModFix amt="41000"/>
          </a:blip>
          <a:srcRect/>
          <a:stretch/>
        </p:blipFill>
        <p:spPr>
          <a:xfrm>
            <a:off x="454195" y="633097"/>
            <a:ext cx="8235675" cy="4262625"/>
          </a:xfrm>
          <a:prstGeom prst="rect">
            <a:avLst/>
          </a:prstGeom>
          <a:noFill/>
          <a:ln>
            <a:noFill/>
          </a:ln>
        </p:spPr>
      </p:pic>
      <p:sp>
        <p:nvSpPr>
          <p:cNvPr id="424" name="Google Shape;424;p62"/>
          <p:cNvSpPr txBox="1">
            <a:spLocks noGrp="1"/>
          </p:cNvSpPr>
          <p:nvPr>
            <p:ph type="title"/>
          </p:nvPr>
        </p:nvSpPr>
        <p:spPr>
          <a:xfrm>
            <a:off x="416906" y="-286503"/>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3300"/>
              <a:buFont typeface="Gentium Basic"/>
              <a:buNone/>
            </a:pPr>
            <a:r>
              <a:rPr lang="en"/>
              <a:t>Questions?  </a:t>
            </a:r>
            <a:r>
              <a:rPr lang="en" sz="2300"/>
              <a:t>Please follow us!</a:t>
            </a:r>
            <a:endParaRPr sz="2300"/>
          </a:p>
        </p:txBody>
      </p:sp>
      <p:pic>
        <p:nvPicPr>
          <p:cNvPr id="425" name="Google Shape;425;p62">
            <a:hlinkClick r:id="rId4"/>
          </p:cNvPr>
          <p:cNvPicPr preferRelativeResize="0"/>
          <p:nvPr/>
        </p:nvPicPr>
        <p:blipFill rotWithShape="1">
          <a:blip r:embed="rId5">
            <a:alphaModFix/>
          </a:blip>
          <a:srcRect/>
          <a:stretch/>
        </p:blipFill>
        <p:spPr>
          <a:xfrm>
            <a:off x="6024197" y="1769297"/>
            <a:ext cx="367545" cy="367545"/>
          </a:xfrm>
          <a:prstGeom prst="rect">
            <a:avLst/>
          </a:prstGeom>
          <a:noFill/>
          <a:ln>
            <a:noFill/>
          </a:ln>
        </p:spPr>
      </p:pic>
      <p:pic>
        <p:nvPicPr>
          <p:cNvPr id="426" name="Google Shape;426;p62">
            <a:hlinkClick r:id="rId6"/>
          </p:cNvPr>
          <p:cNvPicPr preferRelativeResize="0"/>
          <p:nvPr/>
        </p:nvPicPr>
        <p:blipFill rotWithShape="1">
          <a:blip r:embed="rId7">
            <a:alphaModFix/>
          </a:blip>
          <a:srcRect/>
          <a:stretch/>
        </p:blipFill>
        <p:spPr>
          <a:xfrm>
            <a:off x="6049670" y="976951"/>
            <a:ext cx="342071" cy="357953"/>
          </a:xfrm>
          <a:prstGeom prst="rect">
            <a:avLst/>
          </a:prstGeom>
          <a:noFill/>
          <a:ln>
            <a:noFill/>
          </a:ln>
        </p:spPr>
      </p:pic>
      <p:pic>
        <p:nvPicPr>
          <p:cNvPr id="427" name="Google Shape;427;p62">
            <a:hlinkClick r:id="rId8"/>
          </p:cNvPr>
          <p:cNvPicPr preferRelativeResize="0"/>
          <p:nvPr/>
        </p:nvPicPr>
        <p:blipFill rotWithShape="1">
          <a:blip r:embed="rId9">
            <a:alphaModFix/>
          </a:blip>
          <a:srcRect l="7338" t="10371" r="9419" b="17503"/>
          <a:stretch/>
        </p:blipFill>
        <p:spPr>
          <a:xfrm>
            <a:off x="5948152" y="3298682"/>
            <a:ext cx="385398" cy="360648"/>
          </a:xfrm>
          <a:prstGeom prst="rect">
            <a:avLst/>
          </a:prstGeom>
          <a:noFill/>
          <a:ln>
            <a:noFill/>
          </a:ln>
        </p:spPr>
      </p:pic>
      <p:pic>
        <p:nvPicPr>
          <p:cNvPr id="428" name="Google Shape;428;p62">
            <a:hlinkClick r:id="rId10"/>
          </p:cNvPr>
          <p:cNvPicPr preferRelativeResize="0"/>
          <p:nvPr/>
        </p:nvPicPr>
        <p:blipFill rotWithShape="1">
          <a:blip r:embed="rId11">
            <a:alphaModFix/>
          </a:blip>
          <a:srcRect/>
          <a:stretch/>
        </p:blipFill>
        <p:spPr>
          <a:xfrm>
            <a:off x="5957099" y="2571750"/>
            <a:ext cx="385398" cy="385398"/>
          </a:xfrm>
          <a:prstGeom prst="rect">
            <a:avLst/>
          </a:prstGeom>
          <a:noFill/>
          <a:ln>
            <a:noFill/>
          </a:ln>
        </p:spPr>
      </p:pic>
      <p:pic>
        <p:nvPicPr>
          <p:cNvPr id="429" name="Google Shape;429;p62">
            <a:hlinkClick r:id="rId12"/>
          </p:cNvPr>
          <p:cNvPicPr preferRelativeResize="0"/>
          <p:nvPr/>
        </p:nvPicPr>
        <p:blipFill rotWithShape="1">
          <a:blip r:embed="rId13">
            <a:alphaModFix/>
          </a:blip>
          <a:srcRect/>
          <a:stretch/>
        </p:blipFill>
        <p:spPr>
          <a:xfrm>
            <a:off x="5859337" y="3934506"/>
            <a:ext cx="557462" cy="312179"/>
          </a:xfrm>
          <a:prstGeom prst="rect">
            <a:avLst/>
          </a:prstGeom>
          <a:noFill/>
          <a:ln>
            <a:noFill/>
          </a:ln>
        </p:spPr>
      </p:pic>
      <p:sp>
        <p:nvSpPr>
          <p:cNvPr id="430" name="Google Shape;430;p62"/>
          <p:cNvSpPr txBox="1"/>
          <p:nvPr/>
        </p:nvSpPr>
        <p:spPr>
          <a:xfrm>
            <a:off x="5034244" y="4246688"/>
            <a:ext cx="3829275" cy="4734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14"/>
              </a:rPr>
              <a:t>www.megblack.com</a:t>
            </a:r>
            <a:r>
              <a:rPr lang="en" sz="1100" b="0" i="0" u="none" strike="noStrike" cap="none">
                <a:solidFill>
                  <a:srgbClr val="000000"/>
                </a:solidFill>
                <a:latin typeface="Arial"/>
                <a:ea typeface="Arial"/>
                <a:cs typeface="Arial"/>
                <a:sym typeface="Arial"/>
              </a:rPr>
              <a:t>-join my mailing list.  </a:t>
            </a:r>
            <a:r>
              <a:rPr lang="en" sz="1100" b="0" i="0" u="sng" strike="noStrike" cap="none">
                <a:solidFill>
                  <a:schemeClr val="hlink"/>
                </a:solidFill>
                <a:latin typeface="Avenir"/>
                <a:ea typeface="Avenir"/>
                <a:cs typeface="Avenir"/>
                <a:sym typeface="Avenir"/>
                <a:hlinkClick r:id="rId15"/>
              </a:rPr>
              <a:t>meg@megblack.com</a:t>
            </a:r>
            <a:endParaRPr sz="1100" b="0" i="0" u="none" strike="noStrike" cap="none">
              <a:solidFill>
                <a:srgbClr val="000000"/>
              </a:solidFill>
              <a:latin typeface="Avenir"/>
              <a:ea typeface="Avenir"/>
              <a:cs typeface="Avenir"/>
              <a:sym typeface="Avenir"/>
            </a:endParaRPr>
          </a:p>
        </p:txBody>
      </p:sp>
      <p:sp>
        <p:nvSpPr>
          <p:cNvPr id="431" name="Google Shape;431;p62"/>
          <p:cNvSpPr txBox="1"/>
          <p:nvPr/>
        </p:nvSpPr>
        <p:spPr>
          <a:xfrm>
            <a:off x="1334006" y="2976806"/>
            <a:ext cx="2898900" cy="36945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sng" strike="noStrike" cap="none">
                <a:solidFill>
                  <a:schemeClr val="hlink"/>
                </a:solidFill>
                <a:latin typeface="Avenir"/>
                <a:ea typeface="Avenir"/>
                <a:cs typeface="Avenir"/>
                <a:sym typeface="Avenir"/>
                <a:hlinkClick r:id="rId16"/>
              </a:rPr>
              <a:t> fibexcorporation@gmail.com</a:t>
            </a:r>
            <a:endParaRPr sz="1500" b="0" i="0" u="none" strike="noStrike" cap="none">
              <a:solidFill>
                <a:schemeClr val="dk1"/>
              </a:solidFill>
              <a:latin typeface="Avenir"/>
              <a:ea typeface="Avenir"/>
              <a:cs typeface="Avenir"/>
              <a:sym typeface="Avenir"/>
            </a:endParaRPr>
          </a:p>
        </p:txBody>
      </p:sp>
      <p:pic>
        <p:nvPicPr>
          <p:cNvPr id="432" name="Google Shape;432;p62"/>
          <p:cNvPicPr preferRelativeResize="0"/>
          <p:nvPr/>
        </p:nvPicPr>
        <p:blipFill rotWithShape="1">
          <a:blip r:embed="rId17">
            <a:alphaModFix/>
          </a:blip>
          <a:srcRect/>
          <a:stretch/>
        </p:blipFill>
        <p:spPr>
          <a:xfrm>
            <a:off x="610706" y="2768644"/>
            <a:ext cx="723301" cy="723301"/>
          </a:xfrm>
          <a:prstGeom prst="rect">
            <a:avLst/>
          </a:prstGeom>
          <a:noFill/>
          <a:ln>
            <a:noFill/>
          </a:ln>
        </p:spPr>
      </p:pic>
      <p:pic>
        <p:nvPicPr>
          <p:cNvPr id="433" name="Google Shape;433;p62">
            <a:hlinkClick r:id="rId18"/>
          </p:cNvPr>
          <p:cNvPicPr preferRelativeResize="0"/>
          <p:nvPr/>
        </p:nvPicPr>
        <p:blipFill rotWithShape="1">
          <a:blip r:embed="rId19">
            <a:alphaModFix/>
          </a:blip>
          <a:srcRect/>
          <a:stretch/>
        </p:blipFill>
        <p:spPr>
          <a:xfrm>
            <a:off x="738282" y="3491944"/>
            <a:ext cx="442542" cy="442556"/>
          </a:xfrm>
          <a:prstGeom prst="rect">
            <a:avLst/>
          </a:prstGeom>
          <a:noFill/>
          <a:ln>
            <a:noFill/>
          </a:ln>
        </p:spPr>
      </p:pic>
      <p:sp>
        <p:nvSpPr>
          <p:cNvPr id="434" name="Google Shape;434;p62"/>
          <p:cNvSpPr txBox="1"/>
          <p:nvPr/>
        </p:nvSpPr>
        <p:spPr>
          <a:xfrm>
            <a:off x="1317150" y="3414197"/>
            <a:ext cx="2898900" cy="6003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sng" strike="noStrike" cap="none">
                <a:solidFill>
                  <a:schemeClr val="hlink"/>
                </a:solidFill>
                <a:latin typeface="Avenir"/>
                <a:ea typeface="Avenir"/>
                <a:cs typeface="Avenir"/>
                <a:sym typeface="Avenir"/>
                <a:hlinkClick r:id="rId20"/>
              </a:rPr>
              <a:t>https://www.linkedin.com/company/fibex-corporation</a:t>
            </a:r>
            <a:r>
              <a:rPr lang="en" sz="1500" b="0" i="0" u="none" strike="noStrike" cap="none">
                <a:solidFill>
                  <a:schemeClr val="dk1"/>
                </a:solidFill>
                <a:latin typeface="Avenir"/>
                <a:ea typeface="Avenir"/>
                <a:cs typeface="Avenir"/>
                <a:sym typeface="Avenir"/>
              </a:rPr>
              <a:t> </a:t>
            </a:r>
            <a:endParaRPr sz="1500" b="0" i="0" u="none" strike="noStrike" cap="none">
              <a:solidFill>
                <a:schemeClr val="dk1"/>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3"/>
          <p:cNvSpPr txBox="1">
            <a:spLocks noGrp="1"/>
          </p:cNvSpPr>
          <p:nvPr>
            <p:ph type="title"/>
          </p:nvPr>
        </p:nvSpPr>
        <p:spPr>
          <a:xfrm>
            <a:off x="123347" y="-180885"/>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1400"/>
              <a:buNone/>
            </a:pPr>
            <a:r>
              <a:rPr lang="en" i="1"/>
              <a:t>COMPANIES WHO USE ABACA</a:t>
            </a:r>
            <a:endParaRPr i="1"/>
          </a:p>
        </p:txBody>
      </p:sp>
      <p:sp>
        <p:nvSpPr>
          <p:cNvPr id="440" name="Google Shape;440;p63"/>
          <p:cNvSpPr txBox="1">
            <a:spLocks noGrp="1"/>
          </p:cNvSpPr>
          <p:nvPr>
            <p:ph type="body" idx="2"/>
          </p:nvPr>
        </p:nvSpPr>
        <p:spPr>
          <a:xfrm>
            <a:off x="304800" y="617625"/>
            <a:ext cx="3966826" cy="2734875"/>
          </a:xfrm>
          <a:prstGeom prst="rect">
            <a:avLst/>
          </a:prstGeom>
          <a:noFill/>
          <a:ln>
            <a:noFill/>
          </a:ln>
        </p:spPr>
        <p:txBody>
          <a:bodyPr spcFirstLastPara="1" wrap="square" lIns="68575" tIns="34275" rIns="68575" bIns="34275" anchor="t" anchorCtr="0">
            <a:noAutofit/>
          </a:bodyPr>
          <a:lstStyle/>
          <a:p>
            <a:pPr marL="0" lvl="0" indent="0" algn="just" rtl="0">
              <a:lnSpc>
                <a:spcPct val="180000"/>
              </a:lnSpc>
              <a:spcBef>
                <a:spcPts val="800"/>
              </a:spcBef>
              <a:spcAft>
                <a:spcPts val="0"/>
              </a:spcAft>
              <a:buSzPts val="600"/>
              <a:buNone/>
            </a:pPr>
            <a:r>
              <a:rPr lang="en" sz="900">
                <a:solidFill>
                  <a:schemeClr val="dk1"/>
                </a:solidFill>
                <a:latin typeface="Times New Roman"/>
                <a:ea typeface="Times New Roman"/>
                <a:cs typeface="Times New Roman"/>
                <a:sym typeface="Times New Roman"/>
              </a:rPr>
              <a:t>Abaca fibers are now used in the standard underbody cover for the spare-wheel compartment of the 3-door version of the Mercedes-Benz A-Klasse model.</a:t>
            </a:r>
            <a:endParaRPr sz="900">
              <a:solidFill>
                <a:schemeClr val="dk1"/>
              </a:solidFill>
              <a:latin typeface="Times New Roman"/>
              <a:ea typeface="Times New Roman"/>
              <a:cs typeface="Times New Roman"/>
              <a:sym typeface="Times New Roman"/>
            </a:endParaRPr>
          </a:p>
          <a:p>
            <a:pPr marL="0" lvl="0" indent="0" algn="just" rtl="0">
              <a:lnSpc>
                <a:spcPct val="180000"/>
              </a:lnSpc>
              <a:spcBef>
                <a:spcPts val="800"/>
              </a:spcBef>
              <a:spcAft>
                <a:spcPts val="0"/>
              </a:spcAft>
              <a:buSzPts val="600"/>
              <a:buNone/>
            </a:pPr>
            <a:r>
              <a:rPr lang="en" sz="900">
                <a:solidFill>
                  <a:schemeClr val="dk1"/>
                </a:solidFill>
                <a:latin typeface="Times New Roman"/>
                <a:ea typeface="Times New Roman"/>
                <a:cs typeface="Times New Roman"/>
                <a:sym typeface="Times New Roman"/>
              </a:rPr>
              <a:t>By using abaca fibers, up to 60% of the energy can be saved as compared to when producing glass fibers, thus significantly reducing CO2 emissions in the manufacturing phase of the raw materials.</a:t>
            </a:r>
            <a:endParaRPr/>
          </a:p>
          <a:p>
            <a:pPr marL="0" lvl="0" indent="0" algn="just" rtl="0">
              <a:lnSpc>
                <a:spcPct val="180000"/>
              </a:lnSpc>
              <a:spcBef>
                <a:spcPts val="800"/>
              </a:spcBef>
              <a:spcAft>
                <a:spcPts val="0"/>
              </a:spcAft>
              <a:buSzPts val="600"/>
              <a:buNone/>
            </a:pPr>
            <a:r>
              <a:rPr lang="en" sz="900">
                <a:solidFill>
                  <a:schemeClr val="dk1"/>
                </a:solidFill>
                <a:latin typeface="Times New Roman"/>
                <a:ea typeface="Times New Roman"/>
                <a:cs typeface="Times New Roman"/>
                <a:sym typeface="Times New Roman"/>
              </a:rPr>
              <a:t>The dominant future area for abaca composites most certainly belongs to the automotive industry since this is the main area of growth for bio-based composites, uppermost, material for interior components are coveted 15. Fiber reinforced biocomposites has a key role to play within the automotive industry since it offers material with lighter weight, high strength as well as material with a higher share of renewable materials 15. Furthermore, the production of natural fiber is a process which requires low energy 14. Incorporating lightweight material in composites such as natural fibers will also result in reducing carbon dioxide emissions by lowering the total weight of the final vehicle.</a:t>
            </a:r>
            <a:endParaRPr/>
          </a:p>
          <a:p>
            <a:pPr marL="0" lvl="0" indent="0" algn="just" rtl="0">
              <a:lnSpc>
                <a:spcPct val="180000"/>
              </a:lnSpc>
              <a:spcBef>
                <a:spcPts val="800"/>
              </a:spcBef>
              <a:spcAft>
                <a:spcPts val="0"/>
              </a:spcAft>
              <a:buSzPts val="600"/>
              <a:buNone/>
            </a:pPr>
            <a:endParaRPr sz="1400">
              <a:solidFill>
                <a:schemeClr val="dk1"/>
              </a:solidFill>
              <a:latin typeface="Times New Roman"/>
              <a:ea typeface="Times New Roman"/>
              <a:cs typeface="Times New Roman"/>
              <a:sym typeface="Times New Roman"/>
            </a:endParaRPr>
          </a:p>
        </p:txBody>
      </p:sp>
      <p:pic>
        <p:nvPicPr>
          <p:cNvPr id="441" name="Google Shape;441;p63"/>
          <p:cNvPicPr preferRelativeResize="0"/>
          <p:nvPr/>
        </p:nvPicPr>
        <p:blipFill rotWithShape="1">
          <a:blip r:embed="rId3">
            <a:alphaModFix/>
          </a:blip>
          <a:srcRect/>
          <a:stretch/>
        </p:blipFill>
        <p:spPr>
          <a:xfrm>
            <a:off x="4596563" y="617625"/>
            <a:ext cx="3966826" cy="4028813"/>
          </a:xfrm>
          <a:prstGeom prst="rect">
            <a:avLst/>
          </a:prstGeom>
          <a:noFill/>
          <a:ln>
            <a:noFill/>
          </a:ln>
        </p:spPr>
      </p:pic>
      <p:sp>
        <p:nvSpPr>
          <p:cNvPr id="442" name="Google Shape;442;p63"/>
          <p:cNvSpPr txBox="1"/>
          <p:nvPr/>
        </p:nvSpPr>
        <p:spPr>
          <a:xfrm>
            <a:off x="4495125" y="4751100"/>
            <a:ext cx="4169700" cy="3924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Times New Roman"/>
                <a:ea typeface="Times New Roman"/>
                <a:cs typeface="Times New Roman"/>
                <a:sym typeface="Times New Roman"/>
              </a:rPr>
              <a:t>Meg Black, (2018). </a:t>
            </a:r>
            <a:r>
              <a:rPr lang="en" sz="800" b="0" i="1" u="none" strike="noStrike" cap="none">
                <a:solidFill>
                  <a:srgbClr val="000000"/>
                </a:solidFill>
                <a:latin typeface="Times New Roman"/>
                <a:ea typeface="Times New Roman"/>
                <a:cs typeface="Times New Roman"/>
                <a:sym typeface="Times New Roman"/>
              </a:rPr>
              <a:t>Rocks and Water as Metaphor for Life's Journey.</a:t>
            </a:r>
            <a:r>
              <a:rPr lang="en" sz="800" b="0" i="0" u="none" strike="noStrike" cap="none">
                <a:solidFill>
                  <a:srgbClr val="000000"/>
                </a:solidFill>
                <a:latin typeface="Times New Roman"/>
                <a:ea typeface="Times New Roman"/>
                <a:cs typeface="Times New Roman"/>
                <a:sym typeface="Times New Roman"/>
              </a:rPr>
              <a:t> Abaca painting. 40 x 40 x 3 inches. </a:t>
            </a:r>
            <a:endParaRPr sz="800" b="0" i="0" u="none" strike="noStrike" cap="none">
              <a:solidFill>
                <a:srgbClr val="000000"/>
              </a:solidFill>
              <a:latin typeface="Times New Roman"/>
              <a:ea typeface="Times New Roman"/>
              <a:cs typeface="Times New Roman"/>
              <a:sym typeface="Times New Roman"/>
            </a:endParaRPr>
          </a:p>
        </p:txBody>
      </p:sp>
      <p:sp>
        <p:nvSpPr>
          <p:cNvPr id="443" name="Google Shape;443;p63"/>
          <p:cNvSpPr txBox="1"/>
          <p:nvPr/>
        </p:nvSpPr>
        <p:spPr>
          <a:xfrm>
            <a:off x="638175" y="4716467"/>
            <a:ext cx="2927725" cy="46166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000000"/>
                </a:solidFill>
                <a:latin typeface="Times New Roman"/>
                <a:ea typeface="Times New Roman"/>
                <a:cs typeface="Times New Roman"/>
                <a:sym typeface="Times New Roman"/>
              </a:rPr>
              <a:t>Source: Abaca in the Philippines</a:t>
            </a:r>
            <a:endParaRPr sz="1100"/>
          </a:p>
          <a:p>
            <a:pPr marL="0" marR="0" lvl="0" indent="0" algn="l" rtl="0">
              <a:lnSpc>
                <a:spcPct val="100000"/>
              </a:lnSpc>
              <a:spcBef>
                <a:spcPts val="0"/>
              </a:spcBef>
              <a:spcAft>
                <a:spcPts val="0"/>
              </a:spcAft>
              <a:buNone/>
            </a:pPr>
            <a:r>
              <a:rPr lang="en" sz="800" b="0" i="0" u="none" strike="noStrike" cap="none">
                <a:solidFill>
                  <a:srgbClr val="000000"/>
                </a:solidFill>
                <a:latin typeface="Times New Roman"/>
                <a:ea typeface="Times New Roman"/>
                <a:cs typeface="Times New Roman"/>
                <a:sym typeface="Times New Roman"/>
              </a:rPr>
              <a:t> </a:t>
            </a:r>
            <a:r>
              <a:rPr lang="en" sz="800" b="0" i="0" u="sng" strike="noStrike" cap="none">
                <a:solidFill>
                  <a:schemeClr val="hlink"/>
                </a:solidFill>
                <a:latin typeface="Times New Roman"/>
                <a:ea typeface="Times New Roman"/>
                <a:cs typeface="Times New Roman"/>
                <a:sym typeface="Times New Roman"/>
                <a:hlinkClick r:id="rId4"/>
              </a:rPr>
              <a:t>https://kth.diva-portal.org/smash/get/diva2:1352495/FULLTEXT01.pdf</a:t>
            </a:r>
            <a:endParaRPr sz="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495300" y="-228600"/>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1400"/>
              <a:buNone/>
            </a:pPr>
            <a:endParaRPr sz="1800" i="1" dirty="0"/>
          </a:p>
        </p:txBody>
      </p:sp>
      <p:sp>
        <p:nvSpPr>
          <p:cNvPr id="231" name="Google Shape;231;p38"/>
          <p:cNvSpPr txBox="1">
            <a:spLocks noGrp="1"/>
          </p:cNvSpPr>
          <p:nvPr>
            <p:ph type="body" idx="1"/>
          </p:nvPr>
        </p:nvSpPr>
        <p:spPr>
          <a:xfrm>
            <a:off x="150876" y="625102"/>
            <a:ext cx="8842248" cy="4158669"/>
          </a:xfrm>
          <a:prstGeom prst="rect">
            <a:avLst/>
          </a:prstGeom>
          <a:noFill/>
          <a:ln>
            <a:noFill/>
          </a:ln>
        </p:spPr>
        <p:txBody>
          <a:bodyPr spcFirstLastPara="1" wrap="square" lIns="68575" tIns="34275" rIns="68575" bIns="34275" anchor="t" anchorCtr="0">
            <a:noAutofit/>
          </a:bodyPr>
          <a:lstStyle/>
          <a:p>
            <a:pPr marL="342900" lvl="0" indent="-254000" algn="l" rtl="0">
              <a:lnSpc>
                <a:spcPct val="110000"/>
              </a:lnSpc>
              <a:spcBef>
                <a:spcPts val="800"/>
              </a:spcBef>
              <a:spcAft>
                <a:spcPts val="0"/>
              </a:spcAft>
              <a:buClr>
                <a:srgbClr val="5D89A2"/>
              </a:buClr>
              <a:buSzPts val="1400"/>
              <a:buChar char="•"/>
            </a:pPr>
            <a:r>
              <a:rPr lang="en" sz="1800">
                <a:solidFill>
                  <a:schemeClr val="dk2"/>
                </a:solidFill>
                <a:latin typeface="Times New Roman"/>
                <a:ea typeface="Times New Roman"/>
                <a:cs typeface="Times New Roman"/>
                <a:sym typeface="Times New Roman"/>
              </a:rPr>
              <a:t>UN For 50 years, the UN Environment Program (UNEP) has offered the world a way forward “based on a vision for a better, healthier Earth built on the pillars of international cooperation,” Secretary-General António Guterres told a landmark special session, commemorating the agency’s golden anniversary.</a:t>
            </a:r>
            <a:endParaRPr/>
          </a:p>
          <a:p>
            <a:pPr marL="342900" lvl="0" indent="-254000" algn="l" rtl="0">
              <a:lnSpc>
                <a:spcPct val="110000"/>
              </a:lnSpc>
              <a:spcBef>
                <a:spcPts val="800"/>
              </a:spcBef>
              <a:spcAft>
                <a:spcPts val="0"/>
              </a:spcAft>
              <a:buClr>
                <a:srgbClr val="5D89A2"/>
              </a:buClr>
              <a:buSzPts val="1400"/>
              <a:buChar char="•"/>
            </a:pPr>
            <a:r>
              <a:rPr lang="en" sz="1800">
                <a:solidFill>
                  <a:schemeClr val="dk2"/>
                </a:solidFill>
                <a:latin typeface="Times New Roman"/>
                <a:ea typeface="Times New Roman"/>
                <a:cs typeface="Times New Roman"/>
                <a:sym typeface="Times New Roman"/>
              </a:rPr>
              <a:t>“The planet was already showing signs of buckling under the weight of humanity” back in 1972 when the agency was founded, he explained to the event in Nairobi via video </a:t>
            </a:r>
            <a:r>
              <a:rPr lang="en" sz="1800" u="sng">
                <a:solidFill>
                  <a:schemeClr val="hlink"/>
                </a:solidFill>
                <a:latin typeface="Times New Roman"/>
                <a:ea typeface="Times New Roman"/>
                <a:cs typeface="Times New Roman"/>
                <a:sym typeface="Times New Roman"/>
                <a:hlinkClick r:id="rId3"/>
              </a:rPr>
              <a:t>message</a:t>
            </a:r>
            <a:r>
              <a:rPr lang="en" sz="1800">
                <a:solidFill>
                  <a:schemeClr val="dk2"/>
                </a:solidFill>
                <a:latin typeface="Times New Roman"/>
                <a:ea typeface="Times New Roman"/>
                <a:cs typeface="Times New Roman"/>
                <a:sym typeface="Times New Roman"/>
              </a:rPr>
              <a:t>.</a:t>
            </a:r>
            <a:endParaRPr/>
          </a:p>
          <a:p>
            <a:pPr marL="342900" lvl="0" indent="-254000" algn="l" rtl="0">
              <a:lnSpc>
                <a:spcPct val="110000"/>
              </a:lnSpc>
              <a:spcBef>
                <a:spcPts val="800"/>
              </a:spcBef>
              <a:spcAft>
                <a:spcPts val="0"/>
              </a:spcAft>
              <a:buClr>
                <a:srgbClr val="5D89A2"/>
              </a:buClr>
              <a:buSzPts val="1400"/>
              <a:buChar char="•"/>
            </a:pPr>
            <a:r>
              <a:rPr lang="en" sz="1800">
                <a:solidFill>
                  <a:schemeClr val="dk2"/>
                </a:solidFill>
                <a:latin typeface="Times New Roman"/>
                <a:ea typeface="Times New Roman"/>
                <a:cs typeface="Times New Roman"/>
                <a:sym typeface="Times New Roman"/>
              </a:rPr>
              <a:t>“In the following decades, UNEP and its partners will work with Member States to combat air pollution, restore the ozone layer, protect the world's seas, promote a green and inclusive economy and raise the alarm about biodiversity loss and climate change”.</a:t>
            </a:r>
            <a:endParaRPr/>
          </a:p>
          <a:p>
            <a:pPr marL="342900" lvl="0" indent="-254000" algn="l" rtl="0">
              <a:lnSpc>
                <a:spcPct val="110000"/>
              </a:lnSpc>
              <a:spcBef>
                <a:spcPts val="800"/>
              </a:spcBef>
              <a:spcAft>
                <a:spcPts val="0"/>
              </a:spcAft>
              <a:buClr>
                <a:srgbClr val="5D89A2"/>
              </a:buClr>
              <a:buSzPts val="1400"/>
              <a:buChar char="•"/>
            </a:pPr>
            <a:r>
              <a:rPr lang="en" sz="1800">
                <a:solidFill>
                  <a:schemeClr val="dk2"/>
                </a:solidFill>
                <a:latin typeface="Times New Roman"/>
                <a:ea typeface="Times New Roman"/>
                <a:cs typeface="Times New Roman"/>
                <a:sym typeface="Times New Roman"/>
              </a:rPr>
              <a:t>UNEP offered the world a new way forward based on a vision for a better, healthier Earth built on the pillars of international cooperation.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p:nvPr/>
        </p:nvSpPr>
        <p:spPr>
          <a:xfrm>
            <a:off x="485775" y="514350"/>
            <a:ext cx="8448675" cy="3554819"/>
          </a:xfrm>
          <a:prstGeom prst="rect">
            <a:avLst/>
          </a:prstGeom>
          <a:noFill/>
          <a:ln>
            <a:noFill/>
          </a:ln>
        </p:spPr>
        <p:txBody>
          <a:bodyPr spcFirstLastPara="1" wrap="square" lIns="68575" tIns="34275" rIns="68575" bIns="34275" anchor="t" anchorCtr="0">
            <a:spAutoFit/>
          </a:bodyPr>
          <a:lstStyle/>
          <a:p>
            <a:pPr marL="215900" marR="0" lvl="0" indent="-215900" algn="l" rtl="0">
              <a:lnSpc>
                <a:spcPct val="100000"/>
              </a:lnSpc>
              <a:spcBef>
                <a:spcPts val="0"/>
              </a:spcBef>
              <a:spcAft>
                <a:spcPts val="0"/>
              </a:spcAft>
              <a:buClr>
                <a:srgbClr val="000000"/>
              </a:buClr>
              <a:buSzPts val="1800"/>
              <a:buFont typeface="Arial"/>
              <a:buChar char="•"/>
            </a:pPr>
            <a:r>
              <a:rPr lang="en" sz="1800" b="0" i="0" u="none" strike="noStrike" cap="none">
                <a:solidFill>
                  <a:schemeClr val="dk2"/>
                </a:solidFill>
                <a:latin typeface="Times New Roman"/>
                <a:ea typeface="Times New Roman"/>
                <a:cs typeface="Times New Roman"/>
                <a:sym typeface="Times New Roman"/>
              </a:rPr>
              <a:t>It has showed that multilateralism works and can deliver solutions for people and the planet.</a:t>
            </a:r>
            <a:endParaRPr sz="1100"/>
          </a:p>
          <a:p>
            <a:pPr marL="215900" marR="0" lvl="0" indent="-10160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Times New Roman"/>
              <a:ea typeface="Times New Roman"/>
              <a:cs typeface="Times New Roman"/>
              <a:sym typeface="Times New Roman"/>
            </a:endParaRPr>
          </a:p>
          <a:p>
            <a:pPr marL="215900" marR="0" lvl="0" indent="-215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Times New Roman"/>
                <a:ea typeface="Times New Roman"/>
                <a:cs typeface="Times New Roman"/>
                <a:sym typeface="Times New Roman"/>
              </a:rPr>
              <a:t>UNEP's science, policy work, coordination and advocacy has helped to right environmental wrongs around the world and raise awareness of the critical importance of the environmental dimension of sustainable development.</a:t>
            </a:r>
            <a:endParaRPr sz="1100"/>
          </a:p>
          <a:p>
            <a:pPr marL="215900" marR="0" lvl="0" indent="-1016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a:p>
            <a:pPr marL="215900" marR="0" lvl="0" indent="-215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Times New Roman"/>
                <a:ea typeface="Times New Roman"/>
                <a:cs typeface="Times New Roman"/>
                <a:sym typeface="Times New Roman"/>
              </a:rPr>
              <a:t>We need scaled up international cooperation to provide the financial and technical assistance that vulnerable countries and communities need for greater resilience.</a:t>
            </a:r>
            <a:endParaRPr sz="1100"/>
          </a:p>
          <a:p>
            <a:pPr marL="215900" marR="0" lvl="0" indent="-1016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a:p>
            <a:pPr marL="215900" marR="0" lvl="0" indent="-215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Times New Roman"/>
                <a:ea typeface="Times New Roman"/>
                <a:cs typeface="Times New Roman"/>
                <a:sym typeface="Times New Roman"/>
              </a:rPr>
              <a:t>We need an ambitious and actionable post-2020 biodiversity framework to put us on a path of living in harmony with nature.</a:t>
            </a:r>
            <a:endParaRPr sz="1100"/>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p:cNvSpPr txBox="1"/>
          <p:nvPr/>
        </p:nvSpPr>
        <p:spPr>
          <a:xfrm>
            <a:off x="609600" y="0"/>
            <a:ext cx="6717224"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400" b="0" i="1" u="none" strike="noStrike" cap="none">
                <a:solidFill>
                  <a:srgbClr val="5C90A2"/>
                </a:solidFill>
                <a:latin typeface="Times New Roman"/>
                <a:ea typeface="Times New Roman"/>
                <a:cs typeface="Times New Roman"/>
                <a:sym typeface="Times New Roman"/>
              </a:rPr>
              <a:t>How does the paper industry impact climate change?</a:t>
            </a:r>
            <a:endParaRPr sz="1100"/>
          </a:p>
        </p:txBody>
      </p:sp>
      <p:sp>
        <p:nvSpPr>
          <p:cNvPr id="242" name="Google Shape;242;p40"/>
          <p:cNvSpPr txBox="1"/>
          <p:nvPr/>
        </p:nvSpPr>
        <p:spPr>
          <a:xfrm>
            <a:off x="736742" y="1307834"/>
            <a:ext cx="8082982" cy="313932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2700" b="0" i="0" u="none" strike="noStrike" cap="none">
                <a:solidFill>
                  <a:srgbClr val="000000"/>
                </a:solidFill>
                <a:latin typeface="Times New Roman"/>
                <a:ea typeface="Times New Roman"/>
                <a:cs typeface="Times New Roman"/>
                <a:sym typeface="Times New Roman"/>
              </a:rPr>
              <a:t>The environmental effects of paper production include </a:t>
            </a:r>
            <a:endParaRPr sz="1100"/>
          </a:p>
          <a:p>
            <a:pPr marL="431800" marR="0" lvl="0" indent="-425450" algn="l" rtl="0">
              <a:lnSpc>
                <a:spcPct val="100000"/>
              </a:lnSpc>
              <a:spcBef>
                <a:spcPts val="0"/>
              </a:spcBef>
              <a:spcAft>
                <a:spcPts val="0"/>
              </a:spcAft>
              <a:buClr>
                <a:srgbClr val="000000"/>
              </a:buClr>
              <a:buSzPts val="2700"/>
              <a:buFont typeface="Arial"/>
              <a:buChar char="•"/>
            </a:pPr>
            <a:r>
              <a:rPr lang="en" sz="2700" b="0" i="0" u="none" strike="noStrike" cap="none">
                <a:solidFill>
                  <a:srgbClr val="000000"/>
                </a:solidFill>
                <a:latin typeface="Times New Roman"/>
                <a:ea typeface="Times New Roman"/>
                <a:cs typeface="Times New Roman"/>
                <a:sym typeface="Times New Roman"/>
              </a:rPr>
              <a:t>deforestation, </a:t>
            </a:r>
            <a:endParaRPr sz="1100"/>
          </a:p>
          <a:p>
            <a:pPr marL="431800" marR="0" lvl="0" indent="-425450" algn="l" rtl="0">
              <a:lnSpc>
                <a:spcPct val="100000"/>
              </a:lnSpc>
              <a:spcBef>
                <a:spcPts val="0"/>
              </a:spcBef>
              <a:spcAft>
                <a:spcPts val="0"/>
              </a:spcAft>
              <a:buClr>
                <a:srgbClr val="000000"/>
              </a:buClr>
              <a:buSzPts val="2700"/>
              <a:buFont typeface="Arial"/>
              <a:buChar char="•"/>
            </a:pPr>
            <a:r>
              <a:rPr lang="en" sz="2700" b="0" i="0" u="none" strike="noStrike" cap="none">
                <a:solidFill>
                  <a:srgbClr val="000000"/>
                </a:solidFill>
                <a:latin typeface="Times New Roman"/>
                <a:ea typeface="Times New Roman"/>
                <a:cs typeface="Times New Roman"/>
                <a:sym typeface="Times New Roman"/>
              </a:rPr>
              <a:t>the use of enormous amounts of energy </a:t>
            </a:r>
            <a:endParaRPr sz="1100"/>
          </a:p>
          <a:p>
            <a:pPr marL="431800" marR="0" lvl="0" indent="-425450" algn="l" rtl="0">
              <a:lnSpc>
                <a:spcPct val="100000"/>
              </a:lnSpc>
              <a:spcBef>
                <a:spcPts val="0"/>
              </a:spcBef>
              <a:spcAft>
                <a:spcPts val="0"/>
              </a:spcAft>
              <a:buClr>
                <a:srgbClr val="000000"/>
              </a:buClr>
              <a:buSzPts val="2700"/>
              <a:buFont typeface="Arial"/>
              <a:buChar char="•"/>
            </a:pPr>
            <a:r>
              <a:rPr lang="en" sz="2700" b="0" i="0" u="none" strike="noStrike" cap="none">
                <a:solidFill>
                  <a:srgbClr val="000000"/>
                </a:solidFill>
                <a:latin typeface="Times New Roman"/>
                <a:ea typeface="Times New Roman"/>
                <a:cs typeface="Times New Roman"/>
                <a:sym typeface="Times New Roman"/>
              </a:rPr>
              <a:t>water </a:t>
            </a:r>
            <a:endParaRPr sz="1100"/>
          </a:p>
          <a:p>
            <a:pPr marL="431800" marR="0" lvl="0" indent="-425450" algn="l" rtl="0">
              <a:lnSpc>
                <a:spcPct val="100000"/>
              </a:lnSpc>
              <a:spcBef>
                <a:spcPts val="0"/>
              </a:spcBef>
              <a:spcAft>
                <a:spcPts val="0"/>
              </a:spcAft>
              <a:buClr>
                <a:srgbClr val="000000"/>
              </a:buClr>
              <a:buSzPts val="2700"/>
              <a:buFont typeface="Arial"/>
              <a:buChar char="•"/>
            </a:pPr>
            <a:r>
              <a:rPr lang="en" sz="2700" b="0" i="0" u="none" strike="noStrike" cap="none">
                <a:solidFill>
                  <a:srgbClr val="000000"/>
                </a:solidFill>
                <a:latin typeface="Times New Roman"/>
                <a:ea typeface="Times New Roman"/>
                <a:cs typeface="Times New Roman"/>
                <a:sym typeface="Times New Roman"/>
              </a:rPr>
              <a:t>air pollution </a:t>
            </a:r>
            <a:endParaRPr sz="1100"/>
          </a:p>
          <a:p>
            <a:pPr marL="431800" marR="0" lvl="0" indent="-425450" algn="l" rtl="0">
              <a:lnSpc>
                <a:spcPct val="100000"/>
              </a:lnSpc>
              <a:spcBef>
                <a:spcPts val="0"/>
              </a:spcBef>
              <a:spcAft>
                <a:spcPts val="0"/>
              </a:spcAft>
              <a:buClr>
                <a:srgbClr val="000000"/>
              </a:buClr>
              <a:buSzPts val="2700"/>
              <a:buFont typeface="Arial"/>
              <a:buChar char="•"/>
            </a:pPr>
            <a:r>
              <a:rPr lang="en" sz="2700" b="0" i="0" u="none" strike="noStrike" cap="none">
                <a:solidFill>
                  <a:srgbClr val="000000"/>
                </a:solidFill>
                <a:latin typeface="Times New Roman"/>
                <a:ea typeface="Times New Roman"/>
                <a:cs typeface="Times New Roman"/>
                <a:sym typeface="Times New Roman"/>
              </a:rPr>
              <a:t>waste problems. </a:t>
            </a:r>
            <a:endParaRPr sz="1100"/>
          </a:p>
          <a:p>
            <a:pPr marL="0" marR="0" lvl="0" indent="0" algn="l" rtl="0">
              <a:lnSpc>
                <a:spcPct val="100000"/>
              </a:lnSpc>
              <a:spcBef>
                <a:spcPts val="0"/>
              </a:spcBef>
              <a:spcAft>
                <a:spcPts val="0"/>
              </a:spcAft>
              <a:buNone/>
            </a:pPr>
            <a:r>
              <a:rPr lang="en" sz="2700" b="0" i="0" u="none" strike="noStrike" cap="none">
                <a:solidFill>
                  <a:srgbClr val="000000"/>
                </a:solidFill>
                <a:latin typeface="Times New Roman"/>
                <a:ea typeface="Times New Roman"/>
                <a:cs typeface="Times New Roman"/>
                <a:sym typeface="Times New Roman"/>
              </a:rPr>
              <a:t>Paper accounts for around 26% of total waste at landfills.</a:t>
            </a:r>
            <a:endParaRPr sz="1100"/>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pic>
        <p:nvPicPr>
          <p:cNvPr id="243" name="Google Shape;243;p40"/>
          <p:cNvPicPr preferRelativeResize="0"/>
          <p:nvPr/>
        </p:nvPicPr>
        <p:blipFill rotWithShape="1">
          <a:blip r:embed="rId3">
            <a:alphaModFix amt="35000"/>
          </a:blip>
          <a:srcRect/>
          <a:stretch/>
        </p:blipFill>
        <p:spPr>
          <a:xfrm>
            <a:off x="536448" y="381000"/>
            <a:ext cx="7670515" cy="4762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1"/>
          <p:cNvPicPr preferRelativeResize="0"/>
          <p:nvPr/>
        </p:nvPicPr>
        <p:blipFill rotWithShape="1">
          <a:blip r:embed="rId3">
            <a:alphaModFix/>
          </a:blip>
          <a:srcRect r="22546" b="19387"/>
          <a:stretch/>
        </p:blipFill>
        <p:spPr>
          <a:xfrm>
            <a:off x="7386844" y="2104331"/>
            <a:ext cx="1684819" cy="1393565"/>
          </a:xfrm>
          <a:prstGeom prst="rect">
            <a:avLst/>
          </a:prstGeom>
          <a:noFill/>
          <a:ln>
            <a:noFill/>
          </a:ln>
        </p:spPr>
      </p:pic>
      <p:sp>
        <p:nvSpPr>
          <p:cNvPr id="249" name="Google Shape;249;p41"/>
          <p:cNvSpPr txBox="1"/>
          <p:nvPr/>
        </p:nvSpPr>
        <p:spPr>
          <a:xfrm>
            <a:off x="54263" y="-102881"/>
            <a:ext cx="8920350" cy="554175"/>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0" i="1" u="none" strike="noStrike" cap="none">
                <a:solidFill>
                  <a:srgbClr val="5D89A2"/>
                </a:solidFill>
                <a:latin typeface="Gentium Basic"/>
                <a:ea typeface="Gentium Basic"/>
                <a:cs typeface="Gentium Basic"/>
                <a:sym typeface="Gentium Basic"/>
              </a:rPr>
              <a:t>As an artist, I am interested in theories of beauty.</a:t>
            </a:r>
            <a:r>
              <a:rPr lang="en" sz="2700" b="0" i="0" u="none" strike="noStrike" cap="none">
                <a:solidFill>
                  <a:srgbClr val="5D89A2"/>
                </a:solidFill>
                <a:latin typeface="Gentium Basic"/>
                <a:ea typeface="Gentium Basic"/>
                <a:cs typeface="Gentium Basic"/>
                <a:sym typeface="Gentium Basic"/>
              </a:rPr>
              <a:t> </a:t>
            </a:r>
            <a:endParaRPr sz="800" b="0" i="0" u="none" strike="noStrike" cap="none">
              <a:solidFill>
                <a:srgbClr val="000000"/>
              </a:solidFill>
              <a:latin typeface="Avenir"/>
              <a:ea typeface="Avenir"/>
              <a:cs typeface="Avenir"/>
              <a:sym typeface="Avenir"/>
            </a:endParaRPr>
          </a:p>
        </p:txBody>
      </p:sp>
      <p:sp>
        <p:nvSpPr>
          <p:cNvPr id="250" name="Google Shape;250;p41"/>
          <p:cNvSpPr txBox="1"/>
          <p:nvPr/>
        </p:nvSpPr>
        <p:spPr>
          <a:xfrm>
            <a:off x="138188" y="622194"/>
            <a:ext cx="2508995" cy="3512093"/>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chemeClr val="dk1"/>
              </a:buClr>
              <a:buSzPts val="800"/>
              <a:buFont typeface="Arial"/>
              <a:buNone/>
            </a:pPr>
            <a:endParaRPr sz="1700" b="0" i="0" u="none" strike="noStrike" cap="none">
              <a:solidFill>
                <a:srgbClr val="5E8CA3"/>
              </a:solidFill>
              <a:latin typeface="Georgia"/>
              <a:ea typeface="Georgia"/>
              <a:cs typeface="Georgia"/>
              <a:sym typeface="Georgia"/>
            </a:endParaRPr>
          </a:p>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rgbClr val="5E8CA3"/>
                </a:solidFill>
                <a:latin typeface="Georgia"/>
                <a:ea typeface="Georgia"/>
                <a:cs typeface="Georgia"/>
                <a:sym typeface="Georgia"/>
              </a:rPr>
              <a:t>How can I create beauty in my work?</a:t>
            </a:r>
            <a:endParaRPr sz="1700" b="0" i="0" u="none" strike="noStrike" cap="none">
              <a:solidFill>
                <a:srgbClr val="5E8CA3"/>
              </a:solidFill>
              <a:latin typeface="Georgia"/>
              <a:ea typeface="Georgia"/>
              <a:cs typeface="Georgia"/>
              <a:sym typeface="Georgia"/>
            </a:endParaRPr>
          </a:p>
          <a:p>
            <a:pPr marL="0" marR="0" lvl="0" indent="0" algn="l" rtl="0">
              <a:lnSpc>
                <a:spcPct val="115000"/>
              </a:lnSpc>
              <a:spcBef>
                <a:spcPts val="0"/>
              </a:spcBef>
              <a:spcAft>
                <a:spcPts val="0"/>
              </a:spcAft>
              <a:buClr>
                <a:schemeClr val="dk1"/>
              </a:buClr>
              <a:buSzPts val="800"/>
              <a:buFont typeface="Arial"/>
              <a:buNone/>
            </a:pPr>
            <a:endParaRPr sz="1700" b="0" i="0" u="none" strike="noStrike" cap="none">
              <a:solidFill>
                <a:srgbClr val="5E8CA3"/>
              </a:solidFill>
              <a:latin typeface="Georgia"/>
              <a:ea typeface="Georgia"/>
              <a:cs typeface="Georgia"/>
              <a:sym typeface="Georgia"/>
            </a:endParaRPr>
          </a:p>
          <a:p>
            <a:pPr marL="0" marR="0" lvl="0" indent="0" algn="l" rtl="0">
              <a:lnSpc>
                <a:spcPct val="115000"/>
              </a:lnSpc>
              <a:spcBef>
                <a:spcPts val="0"/>
              </a:spcBef>
              <a:spcAft>
                <a:spcPts val="0"/>
              </a:spcAft>
              <a:buClr>
                <a:schemeClr val="dk1"/>
              </a:buClr>
              <a:buSzPts val="800"/>
              <a:buFont typeface="Arial"/>
              <a:buNone/>
            </a:pPr>
            <a:r>
              <a:rPr lang="en" sz="1700" b="0" i="0" u="none" strike="noStrike" cap="none">
                <a:solidFill>
                  <a:srgbClr val="5E8CA3"/>
                </a:solidFill>
                <a:latin typeface="Georgia"/>
                <a:ea typeface="Georgia"/>
                <a:cs typeface="Georgia"/>
                <a:sym typeface="Georgia"/>
              </a:rPr>
              <a:t>Using abaca pulp as my medium helped me explore beauty because of its texture and how well it holds pigment, making for vibrant colors and a multi-layered  surface. </a:t>
            </a:r>
            <a:endParaRPr sz="1700" b="0" i="0" u="none" strike="noStrike" cap="none">
              <a:solidFill>
                <a:srgbClr val="5E8CA3"/>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venir"/>
              <a:ea typeface="Avenir"/>
              <a:cs typeface="Avenir"/>
              <a:sym typeface="Avenir"/>
            </a:endParaRPr>
          </a:p>
        </p:txBody>
      </p:sp>
      <p:sp>
        <p:nvSpPr>
          <p:cNvPr id="251" name="Google Shape;251;p41"/>
          <p:cNvSpPr txBox="1"/>
          <p:nvPr/>
        </p:nvSpPr>
        <p:spPr>
          <a:xfrm>
            <a:off x="3862013" y="4305188"/>
            <a:ext cx="5209650" cy="30015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venir"/>
                <a:ea typeface="Avenir"/>
                <a:cs typeface="Avenir"/>
                <a:sym typeface="Avenir"/>
              </a:rPr>
              <a:t> </a:t>
            </a:r>
            <a:endParaRPr sz="1100" b="0" i="0" u="none" strike="noStrike" cap="none">
              <a:solidFill>
                <a:srgbClr val="000000"/>
              </a:solidFill>
              <a:latin typeface="Avenir"/>
              <a:ea typeface="Avenir"/>
              <a:cs typeface="Avenir"/>
              <a:sym typeface="Avenir"/>
            </a:endParaRPr>
          </a:p>
        </p:txBody>
      </p:sp>
      <p:sp>
        <p:nvSpPr>
          <p:cNvPr id="252" name="Google Shape;252;p41"/>
          <p:cNvSpPr txBox="1"/>
          <p:nvPr/>
        </p:nvSpPr>
        <p:spPr>
          <a:xfrm>
            <a:off x="3034716" y="4863938"/>
            <a:ext cx="5209650" cy="276975"/>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Times New Roman"/>
                <a:ea typeface="Times New Roman"/>
                <a:cs typeface="Times New Roman"/>
                <a:sym typeface="Times New Roman"/>
              </a:rPr>
              <a:t>Meg Black, (2021). </a:t>
            </a:r>
            <a:r>
              <a:rPr lang="en" sz="900" b="0" i="1" u="none" strike="noStrike" cap="none">
                <a:solidFill>
                  <a:srgbClr val="000000"/>
                </a:solidFill>
                <a:latin typeface="Times New Roman"/>
                <a:ea typeface="Times New Roman"/>
                <a:cs typeface="Times New Roman"/>
                <a:sym typeface="Times New Roman"/>
              </a:rPr>
              <a:t>Coneflowers II.</a:t>
            </a:r>
            <a:r>
              <a:rPr lang="en" sz="900" b="0" i="0" u="none" strike="noStrike" cap="none">
                <a:solidFill>
                  <a:srgbClr val="000000"/>
                </a:solidFill>
                <a:latin typeface="Times New Roman"/>
                <a:ea typeface="Times New Roman"/>
                <a:cs typeface="Times New Roman"/>
                <a:sym typeface="Times New Roman"/>
              </a:rPr>
              <a:t> Abaca painting. 40 x 40 x 4 inches. </a:t>
            </a:r>
            <a:endParaRPr sz="900" b="0" i="0" u="none" strike="noStrike" cap="none">
              <a:solidFill>
                <a:srgbClr val="000000"/>
              </a:solidFill>
              <a:latin typeface="Times New Roman"/>
              <a:ea typeface="Times New Roman"/>
              <a:cs typeface="Times New Roman"/>
              <a:sym typeface="Times New Roman"/>
            </a:endParaRPr>
          </a:p>
        </p:txBody>
      </p:sp>
      <p:pic>
        <p:nvPicPr>
          <p:cNvPr id="253" name="Google Shape;253;p41"/>
          <p:cNvPicPr preferRelativeResize="0"/>
          <p:nvPr/>
        </p:nvPicPr>
        <p:blipFill rotWithShape="1">
          <a:blip r:embed="rId4">
            <a:alphaModFix/>
          </a:blip>
          <a:srcRect/>
          <a:stretch/>
        </p:blipFill>
        <p:spPr>
          <a:xfrm>
            <a:off x="2785763" y="392719"/>
            <a:ext cx="4462502" cy="4471220"/>
          </a:xfrm>
          <a:prstGeom prst="rect">
            <a:avLst/>
          </a:prstGeom>
          <a:noFill/>
          <a:ln>
            <a:noFill/>
          </a:ln>
        </p:spPr>
      </p:pic>
      <p:sp>
        <p:nvSpPr>
          <p:cNvPr id="254" name="Google Shape;254;p41"/>
          <p:cNvSpPr txBox="1"/>
          <p:nvPr/>
        </p:nvSpPr>
        <p:spPr>
          <a:xfrm>
            <a:off x="7470769" y="3789656"/>
            <a:ext cx="5209650" cy="276975"/>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Times New Roman"/>
                <a:ea typeface="Times New Roman"/>
                <a:cs typeface="Times New Roman"/>
                <a:sym typeface="Times New Roman"/>
              </a:rPr>
              <a:t>Coneflowers II</a:t>
            </a:r>
            <a:r>
              <a:rPr lang="en" sz="900" b="0" i="0" u="none" strike="noStrike" cap="none">
                <a:solidFill>
                  <a:srgbClr val="000000"/>
                </a:solidFill>
                <a:latin typeface="Times New Roman"/>
                <a:ea typeface="Times New Roman"/>
                <a:cs typeface="Times New Roman"/>
                <a:sym typeface="Times New Roman"/>
              </a:rPr>
              <a:t> (detail). </a:t>
            </a:r>
            <a:endParaRPr sz="9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p:nvPr/>
        </p:nvSpPr>
        <p:spPr>
          <a:xfrm>
            <a:off x="36225" y="-51826"/>
            <a:ext cx="9071550" cy="563209"/>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chemeClr val="dk1"/>
              </a:buClr>
              <a:buSzPts val="800"/>
              <a:buFont typeface="Arial"/>
              <a:buNone/>
            </a:pPr>
            <a:r>
              <a:rPr lang="en" sz="1200" b="0" i="0" u="none" strike="noStrike" cap="none">
                <a:solidFill>
                  <a:srgbClr val="5D89A2"/>
                </a:solidFill>
                <a:latin typeface="Gentium Basic"/>
                <a:ea typeface="Gentium Basic"/>
                <a:cs typeface="Gentium Basic"/>
                <a:sym typeface="Gentium Basic"/>
              </a:rPr>
              <a:t>This quest led me to study architectural history, especially when artists and architects collaborated. This research led me to learn more about sustainability in building practices.  </a:t>
            </a:r>
            <a:endParaRPr sz="1500" b="0" i="0" u="none" strike="noStrike" cap="none">
              <a:solidFill>
                <a:srgbClr val="5D89A2"/>
              </a:solidFill>
              <a:latin typeface="Gentium Basic"/>
              <a:ea typeface="Gentium Basic"/>
              <a:cs typeface="Gentium Basic"/>
              <a:sym typeface="Gentium Basic"/>
            </a:endParaRPr>
          </a:p>
        </p:txBody>
      </p:sp>
      <p:pic>
        <p:nvPicPr>
          <p:cNvPr id="260" name="Google Shape;260;p42"/>
          <p:cNvPicPr preferRelativeResize="0"/>
          <p:nvPr/>
        </p:nvPicPr>
        <p:blipFill rotWithShape="1">
          <a:blip r:embed="rId3">
            <a:alphaModFix/>
          </a:blip>
          <a:srcRect/>
          <a:stretch/>
        </p:blipFill>
        <p:spPr>
          <a:xfrm>
            <a:off x="271444" y="586013"/>
            <a:ext cx="5427975" cy="4070981"/>
          </a:xfrm>
          <a:prstGeom prst="rect">
            <a:avLst/>
          </a:prstGeom>
          <a:noFill/>
          <a:ln>
            <a:noFill/>
          </a:ln>
        </p:spPr>
      </p:pic>
      <p:sp>
        <p:nvSpPr>
          <p:cNvPr id="261" name="Google Shape;261;p42"/>
          <p:cNvSpPr txBox="1"/>
          <p:nvPr/>
        </p:nvSpPr>
        <p:spPr>
          <a:xfrm>
            <a:off x="5815481" y="4656994"/>
            <a:ext cx="3192750" cy="554175"/>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Times New Roman"/>
                <a:ea typeface="Times New Roman"/>
                <a:cs typeface="Times New Roman"/>
                <a:sym typeface="Times New Roman"/>
              </a:rPr>
              <a:t>Meg Black. </a:t>
            </a:r>
            <a:r>
              <a:rPr lang="en" sz="900" b="0" i="1" u="none" strike="noStrike" cap="none">
                <a:solidFill>
                  <a:srgbClr val="000000"/>
                </a:solidFill>
                <a:latin typeface="Times New Roman"/>
                <a:ea typeface="Times New Roman"/>
                <a:cs typeface="Times New Roman"/>
                <a:sym typeface="Times New Roman"/>
              </a:rPr>
              <a:t>Transitions</a:t>
            </a:r>
            <a:r>
              <a:rPr lang="en" sz="900" b="0" i="0" u="none" strike="noStrike" cap="none">
                <a:solidFill>
                  <a:srgbClr val="000000"/>
                </a:solidFill>
                <a:latin typeface="Times New Roman"/>
                <a:ea typeface="Times New Roman"/>
                <a:cs typeface="Times New Roman"/>
                <a:sym typeface="Times New Roman"/>
              </a:rPr>
              <a:t>, (2014). abaca pulp paintings. each panel, 84 x 48 inches. Collection, state of New Hampshire.  Above: </a:t>
            </a:r>
            <a:r>
              <a:rPr lang="en" sz="900" b="0" i="1" u="none" strike="noStrike" cap="none">
                <a:solidFill>
                  <a:srgbClr val="000000"/>
                </a:solidFill>
                <a:latin typeface="Times New Roman"/>
                <a:ea typeface="Times New Roman"/>
                <a:cs typeface="Times New Roman"/>
                <a:sym typeface="Times New Roman"/>
              </a:rPr>
              <a:t>May </a:t>
            </a:r>
            <a:r>
              <a:rPr lang="en" sz="900" b="0" i="0" u="none" strike="noStrike" cap="none">
                <a:solidFill>
                  <a:srgbClr val="000000"/>
                </a:solidFill>
                <a:latin typeface="Times New Roman"/>
                <a:ea typeface="Times New Roman"/>
                <a:cs typeface="Times New Roman"/>
                <a:sym typeface="Times New Roman"/>
              </a:rPr>
              <a:t>panel. </a:t>
            </a:r>
            <a:endParaRPr sz="900" b="0" i="0" u="none" strike="noStrike" cap="none">
              <a:solidFill>
                <a:srgbClr val="000000"/>
              </a:solidFill>
              <a:latin typeface="Times New Roman"/>
              <a:ea typeface="Times New Roman"/>
              <a:cs typeface="Times New Roman"/>
              <a:sym typeface="Times New Roman"/>
            </a:endParaRPr>
          </a:p>
        </p:txBody>
      </p:sp>
      <p:pic>
        <p:nvPicPr>
          <p:cNvPr id="262" name="Google Shape;262;p42"/>
          <p:cNvPicPr preferRelativeResize="0"/>
          <p:nvPr/>
        </p:nvPicPr>
        <p:blipFill rotWithShape="1">
          <a:blip r:embed="rId4">
            <a:alphaModFix/>
          </a:blip>
          <a:srcRect/>
          <a:stretch/>
        </p:blipFill>
        <p:spPr>
          <a:xfrm>
            <a:off x="6492506" y="536260"/>
            <a:ext cx="1838702" cy="40709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815569" y="129375"/>
            <a:ext cx="7886700" cy="994275"/>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5D89A2"/>
              </a:buClr>
              <a:buSzPts val="3300"/>
              <a:buFont typeface="Gentium Basic"/>
              <a:buNone/>
            </a:pPr>
            <a:r>
              <a:rPr lang="en" i="1"/>
              <a:t>Sustainability:</a:t>
            </a:r>
            <a:endParaRPr i="1"/>
          </a:p>
        </p:txBody>
      </p:sp>
      <p:sp>
        <p:nvSpPr>
          <p:cNvPr id="268" name="Google Shape;268;p43"/>
          <p:cNvSpPr txBox="1">
            <a:spLocks noGrp="1"/>
          </p:cNvSpPr>
          <p:nvPr>
            <p:ph type="body" idx="1"/>
          </p:nvPr>
        </p:nvSpPr>
        <p:spPr>
          <a:xfrm>
            <a:off x="604658" y="847548"/>
            <a:ext cx="4695836" cy="3553002"/>
          </a:xfrm>
          <a:prstGeom prst="rect">
            <a:avLst/>
          </a:prstGeom>
          <a:noFill/>
          <a:ln>
            <a:noFill/>
          </a:ln>
        </p:spPr>
        <p:txBody>
          <a:bodyPr spcFirstLastPara="1" wrap="square" lIns="68575" tIns="34275" rIns="68575" bIns="34275" anchor="t" anchorCtr="0">
            <a:normAutofit fontScale="47500" lnSpcReduction="20000"/>
          </a:bodyPr>
          <a:lstStyle/>
          <a:p>
            <a:pPr marL="0" lvl="0" indent="0" algn="just" rtl="0">
              <a:lnSpc>
                <a:spcPct val="200000"/>
              </a:lnSpc>
              <a:spcBef>
                <a:spcPts val="0"/>
              </a:spcBef>
              <a:spcAft>
                <a:spcPts val="0"/>
              </a:spcAft>
              <a:buClr>
                <a:srgbClr val="5D89A2"/>
              </a:buClr>
              <a:buSzPct val="60526"/>
              <a:buNone/>
            </a:pPr>
            <a:r>
              <a:rPr lang="en" sz="3800" i="1">
                <a:latin typeface="Gentium Basic"/>
                <a:ea typeface="Gentium Basic"/>
                <a:cs typeface="Gentium Basic"/>
                <a:sym typeface="Gentium Basic"/>
              </a:rPr>
              <a:t>Sustainability is an important concept in architecture. I started thinking of sustainability in terms of my own art materials. As much as it is my mission to create beautiful artwork, it is imperative that the materials I use do not inadvertently harm the environment in the process. </a:t>
            </a:r>
            <a:endParaRPr sz="3800"/>
          </a:p>
          <a:p>
            <a:pPr marL="177800" lvl="0" indent="-114300" algn="l" rtl="0">
              <a:lnSpc>
                <a:spcPct val="110000"/>
              </a:lnSpc>
              <a:spcBef>
                <a:spcPts val="800"/>
              </a:spcBef>
              <a:spcAft>
                <a:spcPts val="0"/>
              </a:spcAft>
              <a:buClr>
                <a:srgbClr val="5D89A2"/>
              </a:buClr>
              <a:buSzPct val="100000"/>
              <a:buNone/>
            </a:pPr>
            <a:endParaRPr/>
          </a:p>
        </p:txBody>
      </p:sp>
      <p:sp>
        <p:nvSpPr>
          <p:cNvPr id="269" name="Google Shape;269;p43"/>
          <p:cNvSpPr txBox="1"/>
          <p:nvPr/>
        </p:nvSpPr>
        <p:spPr>
          <a:xfrm>
            <a:off x="996386" y="4768040"/>
            <a:ext cx="7346925" cy="43875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595959"/>
                </a:solidFill>
                <a:latin typeface="Times New Roman"/>
                <a:ea typeface="Times New Roman"/>
                <a:cs typeface="Times New Roman"/>
                <a:sym typeface="Times New Roman"/>
              </a:rPr>
              <a:t>Modern Circumstances: Handmade paper on the front lines to combat climate change.</a:t>
            </a:r>
            <a:r>
              <a:rPr lang="en" sz="1100" b="0" i="0" u="none" strike="noStrike" cap="none">
                <a:solidFill>
                  <a:srgbClr val="595959"/>
                </a:solidFill>
                <a:latin typeface="Times New Roman"/>
                <a:ea typeface="Times New Roman"/>
                <a:cs typeface="Times New Roman"/>
                <a:sym typeface="Times New Roman"/>
              </a:rPr>
              <a:t> </a:t>
            </a:r>
            <a:endParaRPr sz="1100" b="0" i="0" u="none" strike="noStrike" cap="none">
              <a:solidFill>
                <a:srgbClr val="59595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pic>
        <p:nvPicPr>
          <p:cNvPr id="270" name="Google Shape;270;p43"/>
          <p:cNvPicPr preferRelativeResize="0"/>
          <p:nvPr/>
        </p:nvPicPr>
        <p:blipFill rotWithShape="1">
          <a:blip r:embed="rId3">
            <a:alphaModFix/>
          </a:blip>
          <a:srcRect/>
          <a:stretch/>
        </p:blipFill>
        <p:spPr>
          <a:xfrm>
            <a:off x="5595975" y="466182"/>
            <a:ext cx="2810851" cy="4211136"/>
          </a:xfrm>
          <a:prstGeom prst="rect">
            <a:avLst/>
          </a:prstGeom>
          <a:noFill/>
          <a:ln>
            <a:noFill/>
          </a:ln>
        </p:spPr>
      </p:pic>
      <p:sp>
        <p:nvSpPr>
          <p:cNvPr id="271" name="Google Shape;271;p43"/>
          <p:cNvSpPr txBox="1"/>
          <p:nvPr/>
        </p:nvSpPr>
        <p:spPr>
          <a:xfrm>
            <a:off x="5595938" y="3497625"/>
            <a:ext cx="2810925" cy="785025"/>
          </a:xfrm>
          <a:prstGeom prst="rect">
            <a:avLst/>
          </a:prstGeom>
          <a:noFill/>
          <a:ln>
            <a:noFill/>
          </a:ln>
        </p:spPr>
        <p:txBody>
          <a:bodyPr spcFirstLastPara="1" wrap="square" lIns="68575" tIns="68575" rIns="68575" bIns="68575"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en" sz="1500" b="0" i="0" u="none" strike="noStrike" cap="none">
                <a:solidFill>
                  <a:schemeClr val="lt1"/>
                </a:solidFill>
                <a:latin typeface="Times New Roman"/>
                <a:ea typeface="Times New Roman"/>
                <a:cs typeface="Times New Roman"/>
                <a:sym typeface="Times New Roman"/>
              </a:rPr>
              <a:t>Plastic cups and squeeze bottles used to hold beaten abaca.</a:t>
            </a:r>
            <a:r>
              <a:rPr lang="en" sz="1600" b="0" i="0" u="none" strike="noStrike" cap="none">
                <a:solidFill>
                  <a:schemeClr val="lt1"/>
                </a:solidFill>
                <a:latin typeface="Times New Roman"/>
                <a:ea typeface="Times New Roman"/>
                <a:cs typeface="Times New Roman"/>
                <a:sym typeface="Times New Roman"/>
              </a:rPr>
              <a:t> </a:t>
            </a:r>
            <a:r>
              <a:rPr lang="en" sz="1100" b="0" i="0" u="none" strike="noStrike" cap="none">
                <a:solidFill>
                  <a:schemeClr val="lt1"/>
                </a:solidFill>
                <a:latin typeface="Times New Roman"/>
                <a:ea typeface="Times New Roman"/>
                <a:cs typeface="Times New Roman"/>
                <a:sym typeface="Times New Roman"/>
              </a:rPr>
              <a:t>Photo: Kindra Clineff</a:t>
            </a:r>
            <a:endParaRPr sz="1100" b="0" i="0" u="none" strike="noStrike" cap="none">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4"/>
          <p:cNvSpPr txBox="1">
            <a:spLocks noGrp="1"/>
          </p:cNvSpPr>
          <p:nvPr>
            <p:ph type="body" idx="1"/>
          </p:nvPr>
        </p:nvSpPr>
        <p:spPr>
          <a:xfrm>
            <a:off x="474825" y="386231"/>
            <a:ext cx="3486600" cy="4013100"/>
          </a:xfrm>
          <a:prstGeom prst="rect">
            <a:avLst/>
          </a:prstGeom>
          <a:noFill/>
          <a:ln>
            <a:noFill/>
          </a:ln>
        </p:spPr>
        <p:txBody>
          <a:bodyPr spcFirstLastPara="1" wrap="square" lIns="68575" tIns="34275" rIns="68575" bIns="34275" anchor="t" anchorCtr="0">
            <a:noAutofit/>
          </a:bodyPr>
          <a:lstStyle/>
          <a:p>
            <a:pPr marL="0" lvl="0" indent="0" algn="l" rtl="0">
              <a:lnSpc>
                <a:spcPct val="153636"/>
              </a:lnSpc>
              <a:spcBef>
                <a:spcPts val="0"/>
              </a:spcBef>
              <a:spcAft>
                <a:spcPts val="0"/>
              </a:spcAft>
              <a:buClr>
                <a:schemeClr val="dk1"/>
              </a:buClr>
              <a:buSzPts val="500"/>
              <a:buFont typeface="Arial"/>
              <a:buNone/>
            </a:pPr>
            <a:r>
              <a:rPr lang="en" sz="1800" i="1">
                <a:solidFill>
                  <a:srgbClr val="5D89A2"/>
                </a:solidFill>
                <a:latin typeface="Gentium Basic"/>
                <a:ea typeface="Gentium Basic"/>
                <a:cs typeface="Gentium Basic"/>
                <a:sym typeface="Gentium Basic"/>
              </a:rPr>
              <a:t>With this concern in mind, I read about the positive impact my primary pulp painting medium, abaca, has on the environment and the many creative ways the scientific, medical, corporate, and environmental research communities are using abaca to combat climate change and improve environmental conditions.</a:t>
            </a:r>
            <a:endParaRPr sz="1800" i="1">
              <a:solidFill>
                <a:srgbClr val="5D89A2"/>
              </a:solidFill>
              <a:latin typeface="Gentium Basic"/>
              <a:ea typeface="Gentium Basic"/>
              <a:cs typeface="Gentium Basic"/>
              <a:sym typeface="Gentium Basic"/>
            </a:endParaRPr>
          </a:p>
          <a:p>
            <a:pPr marL="0" lvl="0" indent="0" algn="just" rtl="0">
              <a:lnSpc>
                <a:spcPct val="140000"/>
              </a:lnSpc>
              <a:spcBef>
                <a:spcPts val="0"/>
              </a:spcBef>
              <a:spcAft>
                <a:spcPts val="0"/>
              </a:spcAft>
              <a:buClr>
                <a:srgbClr val="5D89A2"/>
              </a:buClr>
              <a:buSzPts val="1700"/>
              <a:buFont typeface="Arial"/>
              <a:buNone/>
            </a:pPr>
            <a:endParaRPr sz="1700" i="1">
              <a:latin typeface="Gentium Basic"/>
              <a:ea typeface="Gentium Basic"/>
              <a:cs typeface="Gentium Basic"/>
              <a:sym typeface="Gentium Basic"/>
            </a:endParaRPr>
          </a:p>
        </p:txBody>
      </p:sp>
      <p:sp>
        <p:nvSpPr>
          <p:cNvPr id="277" name="Google Shape;277;p44"/>
          <p:cNvSpPr txBox="1"/>
          <p:nvPr/>
        </p:nvSpPr>
        <p:spPr>
          <a:xfrm>
            <a:off x="4612688" y="4471688"/>
            <a:ext cx="4332375" cy="276975"/>
          </a:xfrm>
          <a:prstGeom prst="rect">
            <a:avLst/>
          </a:prstGeom>
          <a:noFill/>
          <a:ln>
            <a:noFill/>
          </a:ln>
        </p:spPr>
        <p:txBody>
          <a:bodyPr spcFirstLastPara="1" wrap="square" lIns="68575" tIns="68575" rIns="68575" bIns="68575" anchor="t" anchorCtr="0">
            <a:spAutoFit/>
          </a:bodyPr>
          <a:lstStyle/>
          <a:p>
            <a:pPr marL="0" marR="0" lvl="0" indent="0" algn="just" rtl="0">
              <a:lnSpc>
                <a:spcPct val="100000"/>
              </a:lnSpc>
              <a:spcBef>
                <a:spcPts val="0"/>
              </a:spcBef>
              <a:spcAft>
                <a:spcPts val="0"/>
              </a:spcAft>
              <a:buClr>
                <a:schemeClr val="dk1"/>
              </a:buClr>
              <a:buSzPts val="900"/>
              <a:buFont typeface="Arial"/>
              <a:buNone/>
            </a:pPr>
            <a:r>
              <a:rPr lang="en" sz="900" b="0" i="0" u="none" strike="noStrike" cap="none">
                <a:solidFill>
                  <a:srgbClr val="404040"/>
                </a:solidFill>
                <a:latin typeface="Times New Roman"/>
                <a:ea typeface="Times New Roman"/>
                <a:cs typeface="Times New Roman"/>
                <a:sym typeface="Times New Roman"/>
              </a:rPr>
              <a:t>Meg Black (2020). </a:t>
            </a:r>
            <a:r>
              <a:rPr lang="en" sz="900" b="0" i="1" u="none" strike="noStrike" cap="none">
                <a:solidFill>
                  <a:srgbClr val="404040"/>
                </a:solidFill>
                <a:latin typeface="Times New Roman"/>
                <a:ea typeface="Times New Roman"/>
                <a:cs typeface="Times New Roman"/>
                <a:sym typeface="Times New Roman"/>
              </a:rPr>
              <a:t>Resilience</a:t>
            </a:r>
            <a:r>
              <a:rPr lang="en" sz="900" b="0" i="0" u="none" strike="noStrike" cap="none">
                <a:solidFill>
                  <a:srgbClr val="404040"/>
                </a:solidFill>
                <a:latin typeface="Times New Roman"/>
                <a:ea typeface="Times New Roman"/>
                <a:cs typeface="Times New Roman"/>
                <a:sym typeface="Times New Roman"/>
              </a:rPr>
              <a:t>. Abaca painting. 40 x 40 x 4 inches. Private collection. </a:t>
            </a:r>
            <a:endParaRPr sz="600" b="0" i="0" u="none" strike="noStrike" cap="none">
              <a:solidFill>
                <a:srgbClr val="404040"/>
              </a:solidFill>
              <a:latin typeface="Avenir"/>
              <a:ea typeface="Avenir"/>
              <a:cs typeface="Avenir"/>
              <a:sym typeface="Avenir"/>
            </a:endParaRPr>
          </a:p>
        </p:txBody>
      </p:sp>
      <p:sp>
        <p:nvSpPr>
          <p:cNvPr id="278" name="Google Shape;278;p44"/>
          <p:cNvSpPr txBox="1"/>
          <p:nvPr/>
        </p:nvSpPr>
        <p:spPr>
          <a:xfrm>
            <a:off x="289425" y="4709550"/>
            <a:ext cx="5670000" cy="669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595959"/>
                </a:solidFill>
                <a:latin typeface="Times New Roman"/>
                <a:ea typeface="Times New Roman"/>
                <a:cs typeface="Times New Roman"/>
                <a:sym typeface="Times New Roman"/>
              </a:rPr>
              <a:t>Modern Circumstances: Handmade paper on the front lines to combat climate change.</a:t>
            </a:r>
            <a:r>
              <a:rPr lang="en" sz="1100" b="0" i="0" u="none" strike="noStrike" cap="none">
                <a:solidFill>
                  <a:srgbClr val="595959"/>
                </a:solidFill>
                <a:latin typeface="Times New Roman"/>
                <a:ea typeface="Times New Roman"/>
                <a:cs typeface="Times New Roman"/>
                <a:sym typeface="Times New Roman"/>
              </a:rPr>
              <a:t> </a:t>
            </a:r>
            <a:endParaRPr sz="1100" b="0" i="0" u="none" strike="noStrike" cap="none">
              <a:solidFill>
                <a:srgbClr val="59595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venir"/>
              <a:ea typeface="Avenir"/>
              <a:cs typeface="Avenir"/>
              <a:sym typeface="Avenir"/>
            </a:endParaRPr>
          </a:p>
        </p:txBody>
      </p:sp>
      <p:pic>
        <p:nvPicPr>
          <p:cNvPr id="279" name="Google Shape;279;p44"/>
          <p:cNvPicPr preferRelativeResize="0"/>
          <p:nvPr/>
        </p:nvPicPr>
        <p:blipFill rotWithShape="1">
          <a:blip r:embed="rId3">
            <a:alphaModFix/>
          </a:blip>
          <a:srcRect/>
          <a:stretch/>
        </p:blipFill>
        <p:spPr>
          <a:xfrm>
            <a:off x="4399163" y="114300"/>
            <a:ext cx="4383072" cy="435739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chVTI">
  <a:themeElements>
    <a:clrScheme name="AnalogousFromDarkSeedLeftStep">
      <a:dk1>
        <a:srgbClr val="000000"/>
      </a:dk1>
      <a:lt1>
        <a:srgbClr val="FFFFFF"/>
      </a:lt1>
      <a:dk2>
        <a:srgbClr val="203038"/>
      </a:dk2>
      <a:lt2>
        <a:srgbClr val="E2E8E2"/>
      </a:lt2>
      <a:accent1>
        <a:srgbClr val="C34DC3"/>
      </a:accent1>
      <a:accent2>
        <a:srgbClr val="7F3BB1"/>
      </a:accent2>
      <a:accent3>
        <a:srgbClr val="604DC3"/>
      </a:accent3>
      <a:accent4>
        <a:srgbClr val="3B59B1"/>
      </a:accent4>
      <a:accent5>
        <a:srgbClr val="4D9CC3"/>
      </a:accent5>
      <a:accent6>
        <a:srgbClr val="3BB1A7"/>
      </a:accent6>
      <a:hlink>
        <a:srgbClr val="3F80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rchVTI">
  <a:themeElements>
    <a:clrScheme name="AnalogousFromDarkSeedLeftStep">
      <a:dk1>
        <a:srgbClr val="000000"/>
      </a:dk1>
      <a:lt1>
        <a:srgbClr val="FFFFFF"/>
      </a:lt1>
      <a:dk2>
        <a:srgbClr val="203038"/>
      </a:dk2>
      <a:lt2>
        <a:srgbClr val="E2E8E2"/>
      </a:lt2>
      <a:accent1>
        <a:srgbClr val="C34DC3"/>
      </a:accent1>
      <a:accent2>
        <a:srgbClr val="7F3BB1"/>
      </a:accent2>
      <a:accent3>
        <a:srgbClr val="604DC3"/>
      </a:accent3>
      <a:accent4>
        <a:srgbClr val="3B59B1"/>
      </a:accent4>
      <a:accent5>
        <a:srgbClr val="4D9CC3"/>
      </a:accent5>
      <a:accent6>
        <a:srgbClr val="3BB1A7"/>
      </a:accent6>
      <a:hlink>
        <a:srgbClr val="3F80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2587</Words>
  <Application>Microsoft Macintosh PowerPoint</Application>
  <PresentationFormat>On-screen Show (16:9)</PresentationFormat>
  <Paragraphs>171</Paragraphs>
  <Slides>28</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Avenir</vt:lpstr>
      <vt:lpstr>Arial</vt:lpstr>
      <vt:lpstr>Georgia</vt:lpstr>
      <vt:lpstr>Times New Roman</vt:lpstr>
      <vt:lpstr>Gentium Basic</vt:lpstr>
      <vt:lpstr>Simple Light</vt:lpstr>
      <vt:lpstr>ArchVTI</vt:lpstr>
      <vt:lpstr>ArchVTI</vt:lpstr>
      <vt:lpstr>Modern Circumstances: </vt:lpstr>
      <vt:lpstr>About the Presenter: :</vt:lpstr>
      <vt:lpstr>PowerPoint Presentation</vt:lpstr>
      <vt:lpstr>PowerPoint Presentation</vt:lpstr>
      <vt:lpstr>PowerPoint Presentation</vt:lpstr>
      <vt:lpstr>PowerPoint Presentation</vt:lpstr>
      <vt:lpstr>PowerPoint Presentation</vt:lpstr>
      <vt:lpstr>Sustainability:</vt:lpstr>
      <vt:lpstr>PowerPoint Presentation</vt:lpstr>
      <vt:lpstr>PowerPoint Presentation</vt:lpstr>
      <vt:lpstr>What is abaca used for?</vt:lpstr>
      <vt:lpstr>Ropes and cordage:</vt:lpstr>
      <vt:lpstr>OTHER USES for ABACA:</vt:lpstr>
      <vt:lpstr>This research has proven beneficial to suit modern circumstances, including climate change; and cultural shifts, such as economies, that can benefit from growing this ancient plant.  </vt:lpstr>
      <vt:lpstr>Erosion control and biodiversity rehabilitation can be assisted by intercropping abaca into former monoculture plantations and rainforest areas.  Planting abaca can minimize  erosion and sedimentation problems in coastal areas which are important breeding places for fish.  The water holding capacity of the soil will be improved and floods and landslides will also be prevented.  Abaca waste materials are used as organic fertilizer.</vt:lpstr>
      <vt:lpstr>The medical community: </vt:lpstr>
      <vt:lpstr>PowerPoint Presentation</vt:lpstr>
      <vt:lpstr>COMPANIES WHO USE ABACA</vt:lpstr>
      <vt:lpstr>THE FUTURE OF ABACA:</vt:lpstr>
      <vt:lpstr>THE FUTURE OF ABACA, continued:</vt:lpstr>
      <vt:lpstr>Where did I learn about the positive impact of abaca on the environment?</vt:lpstr>
      <vt:lpstr>That is how I met Hanna Padilla:</vt:lpstr>
      <vt:lpstr>PowerPoint Presentation</vt:lpstr>
      <vt:lpstr>ADVANTAGES:</vt:lpstr>
      <vt:lpstr>How abaca offsets the effects of climate change</vt:lpstr>
      <vt:lpstr>BENEFITS TO LOCAL ECONOMIES:</vt:lpstr>
      <vt:lpstr>Questions?  Please follow us!</vt:lpstr>
      <vt:lpstr>COMPANIES WHO USE ABACA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Circumstances: </dc:title>
  <cp:lastModifiedBy>Meg Black</cp:lastModifiedBy>
  <cp:revision>1</cp:revision>
  <dcterms:modified xsi:type="dcterms:W3CDTF">2022-04-29T10:33:13Z</dcterms:modified>
</cp:coreProperties>
</file>